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66" r:id="rId5"/>
    <p:sldId id="262" r:id="rId6"/>
    <p:sldId id="264" r:id="rId7"/>
    <p:sldId id="265" r:id="rId8"/>
    <p:sldId id="270" r:id="rId9"/>
    <p:sldId id="271" r:id="rId10"/>
    <p:sldId id="272" r:id="rId11"/>
    <p:sldId id="267" r:id="rId12"/>
    <p:sldId id="273"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5" d="100"/>
          <a:sy n="115" d="100"/>
        </p:scale>
        <p:origin x="43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DA2B6-7D84-422D-0E96-CF5DF205B29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DF3593-C08C-CFEF-EDFF-96A8A688CC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B072A07-8F80-D423-CBFE-C1D4C3262B50}"/>
              </a:ext>
            </a:extLst>
          </p:cNvPr>
          <p:cNvSpPr>
            <a:spLocks noGrp="1"/>
          </p:cNvSpPr>
          <p:nvPr>
            <p:ph type="dt" sz="half" idx="10"/>
          </p:nvPr>
        </p:nvSpPr>
        <p:spPr/>
        <p:txBody>
          <a:bodyPr/>
          <a:lstStyle/>
          <a:p>
            <a:fld id="{214A4C2F-D686-4C30-92FD-AD53F2ACC852}" type="datetimeFigureOut">
              <a:rPr lang="en-US" smtClean="0"/>
              <a:t>3/20/2023</a:t>
            </a:fld>
            <a:endParaRPr lang="en-US"/>
          </a:p>
        </p:txBody>
      </p:sp>
      <p:sp>
        <p:nvSpPr>
          <p:cNvPr id="5" name="Footer Placeholder 4">
            <a:extLst>
              <a:ext uri="{FF2B5EF4-FFF2-40B4-BE49-F238E27FC236}">
                <a16:creationId xmlns:a16="http://schemas.microsoft.com/office/drawing/2014/main" id="{B24D95BC-A481-78A2-05C4-CD07A11863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866024-867D-4F09-539D-A5B91EEAF182}"/>
              </a:ext>
            </a:extLst>
          </p:cNvPr>
          <p:cNvSpPr>
            <a:spLocks noGrp="1"/>
          </p:cNvSpPr>
          <p:nvPr>
            <p:ph type="sldNum" sz="quarter" idx="12"/>
          </p:nvPr>
        </p:nvSpPr>
        <p:spPr/>
        <p:txBody>
          <a:bodyPr/>
          <a:lstStyle/>
          <a:p>
            <a:fld id="{C5C38943-43F2-4AC6-886A-C454A3D2634A}" type="slidenum">
              <a:rPr lang="en-US" smtClean="0"/>
              <a:t>‹#›</a:t>
            </a:fld>
            <a:endParaRPr lang="en-US"/>
          </a:p>
        </p:txBody>
      </p:sp>
    </p:spTree>
    <p:extLst>
      <p:ext uri="{BB962C8B-B14F-4D97-AF65-F5344CB8AC3E}">
        <p14:creationId xmlns:p14="http://schemas.microsoft.com/office/powerpoint/2010/main" val="414352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F967-A67D-2513-8C48-C89CC36839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245A247-F824-3633-DCA8-2430701D93E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227F94-4682-20BD-8CC0-F24667617280}"/>
              </a:ext>
            </a:extLst>
          </p:cNvPr>
          <p:cNvSpPr>
            <a:spLocks noGrp="1"/>
          </p:cNvSpPr>
          <p:nvPr>
            <p:ph type="dt" sz="half" idx="10"/>
          </p:nvPr>
        </p:nvSpPr>
        <p:spPr/>
        <p:txBody>
          <a:bodyPr/>
          <a:lstStyle/>
          <a:p>
            <a:fld id="{214A4C2F-D686-4C30-92FD-AD53F2ACC852}" type="datetimeFigureOut">
              <a:rPr lang="en-US" smtClean="0"/>
              <a:t>3/20/2023</a:t>
            </a:fld>
            <a:endParaRPr lang="en-US"/>
          </a:p>
        </p:txBody>
      </p:sp>
      <p:sp>
        <p:nvSpPr>
          <p:cNvPr id="5" name="Footer Placeholder 4">
            <a:extLst>
              <a:ext uri="{FF2B5EF4-FFF2-40B4-BE49-F238E27FC236}">
                <a16:creationId xmlns:a16="http://schemas.microsoft.com/office/drawing/2014/main" id="{EBDBE2AE-1E4F-AB6C-E1B0-6E191808A9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AB4C5A-451C-620E-2DB2-7DD152942057}"/>
              </a:ext>
            </a:extLst>
          </p:cNvPr>
          <p:cNvSpPr>
            <a:spLocks noGrp="1"/>
          </p:cNvSpPr>
          <p:nvPr>
            <p:ph type="sldNum" sz="quarter" idx="12"/>
          </p:nvPr>
        </p:nvSpPr>
        <p:spPr/>
        <p:txBody>
          <a:bodyPr/>
          <a:lstStyle/>
          <a:p>
            <a:fld id="{C5C38943-43F2-4AC6-886A-C454A3D2634A}" type="slidenum">
              <a:rPr lang="en-US" smtClean="0"/>
              <a:t>‹#›</a:t>
            </a:fld>
            <a:endParaRPr lang="en-US"/>
          </a:p>
        </p:txBody>
      </p:sp>
    </p:spTree>
    <p:extLst>
      <p:ext uri="{BB962C8B-B14F-4D97-AF65-F5344CB8AC3E}">
        <p14:creationId xmlns:p14="http://schemas.microsoft.com/office/powerpoint/2010/main" val="25975946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4E8424-CDCC-6F68-6842-18D401C5C9B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241604-09D8-5361-70F3-FDD3E3D7DD4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2E081B-8270-BF3C-D872-25C768E9B565}"/>
              </a:ext>
            </a:extLst>
          </p:cNvPr>
          <p:cNvSpPr>
            <a:spLocks noGrp="1"/>
          </p:cNvSpPr>
          <p:nvPr>
            <p:ph type="dt" sz="half" idx="10"/>
          </p:nvPr>
        </p:nvSpPr>
        <p:spPr/>
        <p:txBody>
          <a:bodyPr/>
          <a:lstStyle/>
          <a:p>
            <a:fld id="{214A4C2F-D686-4C30-92FD-AD53F2ACC852}" type="datetimeFigureOut">
              <a:rPr lang="en-US" smtClean="0"/>
              <a:t>3/20/2023</a:t>
            </a:fld>
            <a:endParaRPr lang="en-US"/>
          </a:p>
        </p:txBody>
      </p:sp>
      <p:sp>
        <p:nvSpPr>
          <p:cNvPr id="5" name="Footer Placeholder 4">
            <a:extLst>
              <a:ext uri="{FF2B5EF4-FFF2-40B4-BE49-F238E27FC236}">
                <a16:creationId xmlns:a16="http://schemas.microsoft.com/office/drawing/2014/main" id="{C9F04E87-C481-40E2-D2C2-767D9972D4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9C09FF-1FA5-24DA-456F-567DA8480144}"/>
              </a:ext>
            </a:extLst>
          </p:cNvPr>
          <p:cNvSpPr>
            <a:spLocks noGrp="1"/>
          </p:cNvSpPr>
          <p:nvPr>
            <p:ph type="sldNum" sz="quarter" idx="12"/>
          </p:nvPr>
        </p:nvSpPr>
        <p:spPr/>
        <p:txBody>
          <a:bodyPr/>
          <a:lstStyle/>
          <a:p>
            <a:fld id="{C5C38943-43F2-4AC6-886A-C454A3D2634A}" type="slidenum">
              <a:rPr lang="en-US" smtClean="0"/>
              <a:t>‹#›</a:t>
            </a:fld>
            <a:endParaRPr lang="en-US"/>
          </a:p>
        </p:txBody>
      </p:sp>
    </p:spTree>
    <p:extLst>
      <p:ext uri="{BB962C8B-B14F-4D97-AF65-F5344CB8AC3E}">
        <p14:creationId xmlns:p14="http://schemas.microsoft.com/office/powerpoint/2010/main" val="338984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8E2CB-EDEE-751A-47E7-BDA3818CED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7F185F-51EF-2C44-A01B-782A3A83494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683433-B683-A66A-2BE0-CB9F25C5CEFE}"/>
              </a:ext>
            </a:extLst>
          </p:cNvPr>
          <p:cNvSpPr>
            <a:spLocks noGrp="1"/>
          </p:cNvSpPr>
          <p:nvPr>
            <p:ph type="dt" sz="half" idx="10"/>
          </p:nvPr>
        </p:nvSpPr>
        <p:spPr/>
        <p:txBody>
          <a:bodyPr/>
          <a:lstStyle/>
          <a:p>
            <a:fld id="{214A4C2F-D686-4C30-92FD-AD53F2ACC852}" type="datetimeFigureOut">
              <a:rPr lang="en-US" smtClean="0"/>
              <a:t>3/20/2023</a:t>
            </a:fld>
            <a:endParaRPr lang="en-US"/>
          </a:p>
        </p:txBody>
      </p:sp>
      <p:sp>
        <p:nvSpPr>
          <p:cNvPr id="5" name="Footer Placeholder 4">
            <a:extLst>
              <a:ext uri="{FF2B5EF4-FFF2-40B4-BE49-F238E27FC236}">
                <a16:creationId xmlns:a16="http://schemas.microsoft.com/office/drawing/2014/main" id="{CC84C3ED-9D32-460C-2CCD-ED944FA90E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DABC73-4ADC-188A-8682-F1CDEA338DDA}"/>
              </a:ext>
            </a:extLst>
          </p:cNvPr>
          <p:cNvSpPr>
            <a:spLocks noGrp="1"/>
          </p:cNvSpPr>
          <p:nvPr>
            <p:ph type="sldNum" sz="quarter" idx="12"/>
          </p:nvPr>
        </p:nvSpPr>
        <p:spPr/>
        <p:txBody>
          <a:bodyPr/>
          <a:lstStyle/>
          <a:p>
            <a:fld id="{C5C38943-43F2-4AC6-886A-C454A3D2634A}" type="slidenum">
              <a:rPr lang="en-US" smtClean="0"/>
              <a:t>‹#›</a:t>
            </a:fld>
            <a:endParaRPr lang="en-US"/>
          </a:p>
        </p:txBody>
      </p:sp>
    </p:spTree>
    <p:extLst>
      <p:ext uri="{BB962C8B-B14F-4D97-AF65-F5344CB8AC3E}">
        <p14:creationId xmlns:p14="http://schemas.microsoft.com/office/powerpoint/2010/main" val="3140013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959D1-04A3-CA53-8AF4-BA5B2C5FE5D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C6B125-19CC-86D1-0B46-083D113375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6AA05E-A623-8382-0440-D1141F160DE0}"/>
              </a:ext>
            </a:extLst>
          </p:cNvPr>
          <p:cNvSpPr>
            <a:spLocks noGrp="1"/>
          </p:cNvSpPr>
          <p:nvPr>
            <p:ph type="dt" sz="half" idx="10"/>
          </p:nvPr>
        </p:nvSpPr>
        <p:spPr/>
        <p:txBody>
          <a:bodyPr/>
          <a:lstStyle/>
          <a:p>
            <a:fld id="{214A4C2F-D686-4C30-92FD-AD53F2ACC852}" type="datetimeFigureOut">
              <a:rPr lang="en-US" smtClean="0"/>
              <a:t>3/20/2023</a:t>
            </a:fld>
            <a:endParaRPr lang="en-US"/>
          </a:p>
        </p:txBody>
      </p:sp>
      <p:sp>
        <p:nvSpPr>
          <p:cNvPr id="5" name="Footer Placeholder 4">
            <a:extLst>
              <a:ext uri="{FF2B5EF4-FFF2-40B4-BE49-F238E27FC236}">
                <a16:creationId xmlns:a16="http://schemas.microsoft.com/office/drawing/2014/main" id="{0D35A77A-86BF-932F-E59F-A5B446B663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B3CDD2-C4C0-0E86-4B94-DD32382B2122}"/>
              </a:ext>
            </a:extLst>
          </p:cNvPr>
          <p:cNvSpPr>
            <a:spLocks noGrp="1"/>
          </p:cNvSpPr>
          <p:nvPr>
            <p:ph type="sldNum" sz="quarter" idx="12"/>
          </p:nvPr>
        </p:nvSpPr>
        <p:spPr/>
        <p:txBody>
          <a:bodyPr/>
          <a:lstStyle/>
          <a:p>
            <a:fld id="{C5C38943-43F2-4AC6-886A-C454A3D2634A}" type="slidenum">
              <a:rPr lang="en-US" smtClean="0"/>
              <a:t>‹#›</a:t>
            </a:fld>
            <a:endParaRPr lang="en-US"/>
          </a:p>
        </p:txBody>
      </p:sp>
    </p:spTree>
    <p:extLst>
      <p:ext uri="{BB962C8B-B14F-4D97-AF65-F5344CB8AC3E}">
        <p14:creationId xmlns:p14="http://schemas.microsoft.com/office/powerpoint/2010/main" val="3184620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CC102-539D-B27C-CDA6-75DAD7F9BE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64873B-95EF-9BAB-E4DA-7ABCDB5D8C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418143A-FC8C-1E25-7C34-22A0EA93985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830E924-7071-0662-316D-6A4FC21B076D}"/>
              </a:ext>
            </a:extLst>
          </p:cNvPr>
          <p:cNvSpPr>
            <a:spLocks noGrp="1"/>
          </p:cNvSpPr>
          <p:nvPr>
            <p:ph type="dt" sz="half" idx="10"/>
          </p:nvPr>
        </p:nvSpPr>
        <p:spPr/>
        <p:txBody>
          <a:bodyPr/>
          <a:lstStyle/>
          <a:p>
            <a:fld id="{214A4C2F-D686-4C30-92FD-AD53F2ACC852}" type="datetimeFigureOut">
              <a:rPr lang="en-US" smtClean="0"/>
              <a:t>3/20/2023</a:t>
            </a:fld>
            <a:endParaRPr lang="en-US"/>
          </a:p>
        </p:txBody>
      </p:sp>
      <p:sp>
        <p:nvSpPr>
          <p:cNvPr id="6" name="Footer Placeholder 5">
            <a:extLst>
              <a:ext uri="{FF2B5EF4-FFF2-40B4-BE49-F238E27FC236}">
                <a16:creationId xmlns:a16="http://schemas.microsoft.com/office/drawing/2014/main" id="{0F67F6B4-C4D4-FE7C-5950-A998142966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BF4015-6973-C9E4-A829-7D35C8E6AE50}"/>
              </a:ext>
            </a:extLst>
          </p:cNvPr>
          <p:cNvSpPr>
            <a:spLocks noGrp="1"/>
          </p:cNvSpPr>
          <p:nvPr>
            <p:ph type="sldNum" sz="quarter" idx="12"/>
          </p:nvPr>
        </p:nvSpPr>
        <p:spPr/>
        <p:txBody>
          <a:bodyPr/>
          <a:lstStyle/>
          <a:p>
            <a:fld id="{C5C38943-43F2-4AC6-886A-C454A3D2634A}" type="slidenum">
              <a:rPr lang="en-US" smtClean="0"/>
              <a:t>‹#›</a:t>
            </a:fld>
            <a:endParaRPr lang="en-US"/>
          </a:p>
        </p:txBody>
      </p:sp>
    </p:spTree>
    <p:extLst>
      <p:ext uri="{BB962C8B-B14F-4D97-AF65-F5344CB8AC3E}">
        <p14:creationId xmlns:p14="http://schemas.microsoft.com/office/powerpoint/2010/main" val="339437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D4838-F08A-288A-8648-CD3D8544A32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86239B6-7880-43FC-3880-F1C68B83DF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3A5744A-3230-23DB-7FDB-413285E92C1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7FD5B2-F417-C43D-FD47-8070F1AB8C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587979-8655-CE36-3E55-89A86C9DC50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4F79750-7ECA-2EE0-2218-5C2F9259C2A6}"/>
              </a:ext>
            </a:extLst>
          </p:cNvPr>
          <p:cNvSpPr>
            <a:spLocks noGrp="1"/>
          </p:cNvSpPr>
          <p:nvPr>
            <p:ph type="dt" sz="half" idx="10"/>
          </p:nvPr>
        </p:nvSpPr>
        <p:spPr/>
        <p:txBody>
          <a:bodyPr/>
          <a:lstStyle/>
          <a:p>
            <a:fld id="{214A4C2F-D686-4C30-92FD-AD53F2ACC852}" type="datetimeFigureOut">
              <a:rPr lang="en-US" smtClean="0"/>
              <a:t>3/20/2023</a:t>
            </a:fld>
            <a:endParaRPr lang="en-US"/>
          </a:p>
        </p:txBody>
      </p:sp>
      <p:sp>
        <p:nvSpPr>
          <p:cNvPr id="8" name="Footer Placeholder 7">
            <a:extLst>
              <a:ext uri="{FF2B5EF4-FFF2-40B4-BE49-F238E27FC236}">
                <a16:creationId xmlns:a16="http://schemas.microsoft.com/office/drawing/2014/main" id="{0BB9AA15-BCC3-865D-0AFA-95899141C8B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76B68A-96F9-4897-CE31-CC7E0C228F2A}"/>
              </a:ext>
            </a:extLst>
          </p:cNvPr>
          <p:cNvSpPr>
            <a:spLocks noGrp="1"/>
          </p:cNvSpPr>
          <p:nvPr>
            <p:ph type="sldNum" sz="quarter" idx="12"/>
          </p:nvPr>
        </p:nvSpPr>
        <p:spPr/>
        <p:txBody>
          <a:bodyPr/>
          <a:lstStyle/>
          <a:p>
            <a:fld id="{C5C38943-43F2-4AC6-886A-C454A3D2634A}" type="slidenum">
              <a:rPr lang="en-US" smtClean="0"/>
              <a:t>‹#›</a:t>
            </a:fld>
            <a:endParaRPr lang="en-US"/>
          </a:p>
        </p:txBody>
      </p:sp>
    </p:spTree>
    <p:extLst>
      <p:ext uri="{BB962C8B-B14F-4D97-AF65-F5344CB8AC3E}">
        <p14:creationId xmlns:p14="http://schemas.microsoft.com/office/powerpoint/2010/main" val="1706118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02B7D-B395-1D6A-A93F-53D97FE1FF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C63B6-7885-C8D5-8DDD-326061987B84}"/>
              </a:ext>
            </a:extLst>
          </p:cNvPr>
          <p:cNvSpPr>
            <a:spLocks noGrp="1"/>
          </p:cNvSpPr>
          <p:nvPr>
            <p:ph type="dt" sz="half" idx="10"/>
          </p:nvPr>
        </p:nvSpPr>
        <p:spPr/>
        <p:txBody>
          <a:bodyPr/>
          <a:lstStyle/>
          <a:p>
            <a:fld id="{214A4C2F-D686-4C30-92FD-AD53F2ACC852}" type="datetimeFigureOut">
              <a:rPr lang="en-US" smtClean="0"/>
              <a:t>3/20/2023</a:t>
            </a:fld>
            <a:endParaRPr lang="en-US"/>
          </a:p>
        </p:txBody>
      </p:sp>
      <p:sp>
        <p:nvSpPr>
          <p:cNvPr id="4" name="Footer Placeholder 3">
            <a:extLst>
              <a:ext uri="{FF2B5EF4-FFF2-40B4-BE49-F238E27FC236}">
                <a16:creationId xmlns:a16="http://schemas.microsoft.com/office/drawing/2014/main" id="{7062AC29-C65C-2795-2B8A-080AA2F5D9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E60029-CF48-611E-CC25-FC0CE537106C}"/>
              </a:ext>
            </a:extLst>
          </p:cNvPr>
          <p:cNvSpPr>
            <a:spLocks noGrp="1"/>
          </p:cNvSpPr>
          <p:nvPr>
            <p:ph type="sldNum" sz="quarter" idx="12"/>
          </p:nvPr>
        </p:nvSpPr>
        <p:spPr/>
        <p:txBody>
          <a:bodyPr/>
          <a:lstStyle/>
          <a:p>
            <a:fld id="{C5C38943-43F2-4AC6-886A-C454A3D2634A}" type="slidenum">
              <a:rPr lang="en-US" smtClean="0"/>
              <a:t>‹#›</a:t>
            </a:fld>
            <a:endParaRPr lang="en-US"/>
          </a:p>
        </p:txBody>
      </p:sp>
    </p:spTree>
    <p:extLst>
      <p:ext uri="{BB962C8B-B14F-4D97-AF65-F5344CB8AC3E}">
        <p14:creationId xmlns:p14="http://schemas.microsoft.com/office/powerpoint/2010/main" val="1178569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2FADBE-1714-50A1-0BA3-2719789CBAD4}"/>
              </a:ext>
            </a:extLst>
          </p:cNvPr>
          <p:cNvSpPr>
            <a:spLocks noGrp="1"/>
          </p:cNvSpPr>
          <p:nvPr>
            <p:ph type="dt" sz="half" idx="10"/>
          </p:nvPr>
        </p:nvSpPr>
        <p:spPr/>
        <p:txBody>
          <a:bodyPr/>
          <a:lstStyle/>
          <a:p>
            <a:fld id="{214A4C2F-D686-4C30-92FD-AD53F2ACC852}" type="datetimeFigureOut">
              <a:rPr lang="en-US" smtClean="0"/>
              <a:t>3/20/2023</a:t>
            </a:fld>
            <a:endParaRPr lang="en-US"/>
          </a:p>
        </p:txBody>
      </p:sp>
      <p:sp>
        <p:nvSpPr>
          <p:cNvPr id="3" name="Footer Placeholder 2">
            <a:extLst>
              <a:ext uri="{FF2B5EF4-FFF2-40B4-BE49-F238E27FC236}">
                <a16:creationId xmlns:a16="http://schemas.microsoft.com/office/drawing/2014/main" id="{E9CE5F4C-83E2-6E96-9291-1F57D4C7FC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FE3B77-8FD6-A6D8-2D06-40591843CE20}"/>
              </a:ext>
            </a:extLst>
          </p:cNvPr>
          <p:cNvSpPr>
            <a:spLocks noGrp="1"/>
          </p:cNvSpPr>
          <p:nvPr>
            <p:ph type="sldNum" sz="quarter" idx="12"/>
          </p:nvPr>
        </p:nvSpPr>
        <p:spPr/>
        <p:txBody>
          <a:bodyPr/>
          <a:lstStyle/>
          <a:p>
            <a:fld id="{C5C38943-43F2-4AC6-886A-C454A3D2634A}" type="slidenum">
              <a:rPr lang="en-US" smtClean="0"/>
              <a:t>‹#›</a:t>
            </a:fld>
            <a:endParaRPr lang="en-US"/>
          </a:p>
        </p:txBody>
      </p:sp>
    </p:spTree>
    <p:extLst>
      <p:ext uri="{BB962C8B-B14F-4D97-AF65-F5344CB8AC3E}">
        <p14:creationId xmlns:p14="http://schemas.microsoft.com/office/powerpoint/2010/main" val="3758876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C29A3-A01A-B998-700E-32A45BAACF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7900D35-DD24-6629-CCBF-C4BB106349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5698797-6C16-3344-3DC2-A51D9ABB76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EE32DD-9B18-6B72-CE3D-7BB3E67214CE}"/>
              </a:ext>
            </a:extLst>
          </p:cNvPr>
          <p:cNvSpPr>
            <a:spLocks noGrp="1"/>
          </p:cNvSpPr>
          <p:nvPr>
            <p:ph type="dt" sz="half" idx="10"/>
          </p:nvPr>
        </p:nvSpPr>
        <p:spPr/>
        <p:txBody>
          <a:bodyPr/>
          <a:lstStyle/>
          <a:p>
            <a:fld id="{214A4C2F-D686-4C30-92FD-AD53F2ACC852}" type="datetimeFigureOut">
              <a:rPr lang="en-US" smtClean="0"/>
              <a:t>3/20/2023</a:t>
            </a:fld>
            <a:endParaRPr lang="en-US"/>
          </a:p>
        </p:txBody>
      </p:sp>
      <p:sp>
        <p:nvSpPr>
          <p:cNvPr id="6" name="Footer Placeholder 5">
            <a:extLst>
              <a:ext uri="{FF2B5EF4-FFF2-40B4-BE49-F238E27FC236}">
                <a16:creationId xmlns:a16="http://schemas.microsoft.com/office/drawing/2014/main" id="{9EC9300B-A77F-8C33-477B-FAE1391BAA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73780A-BF7F-212A-E859-5A0BA8EB08E7}"/>
              </a:ext>
            </a:extLst>
          </p:cNvPr>
          <p:cNvSpPr>
            <a:spLocks noGrp="1"/>
          </p:cNvSpPr>
          <p:nvPr>
            <p:ph type="sldNum" sz="quarter" idx="12"/>
          </p:nvPr>
        </p:nvSpPr>
        <p:spPr/>
        <p:txBody>
          <a:bodyPr/>
          <a:lstStyle/>
          <a:p>
            <a:fld id="{C5C38943-43F2-4AC6-886A-C454A3D2634A}" type="slidenum">
              <a:rPr lang="en-US" smtClean="0"/>
              <a:t>‹#›</a:t>
            </a:fld>
            <a:endParaRPr lang="en-US"/>
          </a:p>
        </p:txBody>
      </p:sp>
    </p:spTree>
    <p:extLst>
      <p:ext uri="{BB962C8B-B14F-4D97-AF65-F5344CB8AC3E}">
        <p14:creationId xmlns:p14="http://schemas.microsoft.com/office/powerpoint/2010/main" val="15710834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C6CB6-7900-E51A-AD7E-35C31B249B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DCB3B05-CEA4-E350-F51A-A95EE10810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234F43-E59E-B6E5-9A57-115836D903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6AAFA3-2B38-F647-5E87-0073E1FD1EBA}"/>
              </a:ext>
            </a:extLst>
          </p:cNvPr>
          <p:cNvSpPr>
            <a:spLocks noGrp="1"/>
          </p:cNvSpPr>
          <p:nvPr>
            <p:ph type="dt" sz="half" idx="10"/>
          </p:nvPr>
        </p:nvSpPr>
        <p:spPr/>
        <p:txBody>
          <a:bodyPr/>
          <a:lstStyle/>
          <a:p>
            <a:fld id="{214A4C2F-D686-4C30-92FD-AD53F2ACC852}" type="datetimeFigureOut">
              <a:rPr lang="en-US" smtClean="0"/>
              <a:t>3/20/2023</a:t>
            </a:fld>
            <a:endParaRPr lang="en-US"/>
          </a:p>
        </p:txBody>
      </p:sp>
      <p:sp>
        <p:nvSpPr>
          <p:cNvPr id="6" name="Footer Placeholder 5">
            <a:extLst>
              <a:ext uri="{FF2B5EF4-FFF2-40B4-BE49-F238E27FC236}">
                <a16:creationId xmlns:a16="http://schemas.microsoft.com/office/drawing/2014/main" id="{77454439-3DB9-8393-8A19-8B6E51B6E4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9BBDC8-8187-81F9-94F5-A6371DCD8DFA}"/>
              </a:ext>
            </a:extLst>
          </p:cNvPr>
          <p:cNvSpPr>
            <a:spLocks noGrp="1"/>
          </p:cNvSpPr>
          <p:nvPr>
            <p:ph type="sldNum" sz="quarter" idx="12"/>
          </p:nvPr>
        </p:nvSpPr>
        <p:spPr/>
        <p:txBody>
          <a:bodyPr/>
          <a:lstStyle/>
          <a:p>
            <a:fld id="{C5C38943-43F2-4AC6-886A-C454A3D2634A}" type="slidenum">
              <a:rPr lang="en-US" smtClean="0"/>
              <a:t>‹#›</a:t>
            </a:fld>
            <a:endParaRPr lang="en-US"/>
          </a:p>
        </p:txBody>
      </p:sp>
    </p:spTree>
    <p:extLst>
      <p:ext uri="{BB962C8B-B14F-4D97-AF65-F5344CB8AC3E}">
        <p14:creationId xmlns:p14="http://schemas.microsoft.com/office/powerpoint/2010/main" val="3712816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09F4AF0-FED4-9951-6D98-5D09AD45F5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62CFC3B-AF50-233E-395D-056AE7DAD7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DBD1CF-D656-6D35-24BC-F9D07893AD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4A4C2F-D686-4C30-92FD-AD53F2ACC852}" type="datetimeFigureOut">
              <a:rPr lang="en-US" smtClean="0"/>
              <a:t>3/20/2023</a:t>
            </a:fld>
            <a:endParaRPr lang="en-US"/>
          </a:p>
        </p:txBody>
      </p:sp>
      <p:sp>
        <p:nvSpPr>
          <p:cNvPr id="5" name="Footer Placeholder 4">
            <a:extLst>
              <a:ext uri="{FF2B5EF4-FFF2-40B4-BE49-F238E27FC236}">
                <a16:creationId xmlns:a16="http://schemas.microsoft.com/office/drawing/2014/main" id="{B3AFB9A1-0001-9DDA-5ACA-9716145343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E193C88-3A6F-15CB-92C3-B54A5A1123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C38943-43F2-4AC6-886A-C454A3D2634A}" type="slidenum">
              <a:rPr lang="en-US" smtClean="0"/>
              <a:t>‹#›</a:t>
            </a:fld>
            <a:endParaRPr lang="en-US"/>
          </a:p>
        </p:txBody>
      </p:sp>
    </p:spTree>
    <p:extLst>
      <p:ext uri="{BB962C8B-B14F-4D97-AF65-F5344CB8AC3E}">
        <p14:creationId xmlns:p14="http://schemas.microsoft.com/office/powerpoint/2010/main" val="3212409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unhcr.org/refugee-statistics/download/?url=Kg1Mg6" TargetMode="External"/><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www.emdat.be/" TargetMode="External"/><Relationship Id="rId4" Type="http://schemas.openxmlformats.org/officeDocument/2006/relationships/hyperlink" Target="https://ucdp.uu.se/"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558954F-4185-913C-EFE3-FCDD77EFE679}"/>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898494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57093"/>
          </a:xfrm>
        </p:spPr>
        <p:txBody>
          <a:bodyPr/>
          <a:lstStyle/>
          <a:p>
            <a:pPr algn="ctr"/>
            <a:r>
              <a:rPr lang="en-US" b="1" dirty="0"/>
              <a:t>Observation </a:t>
            </a:r>
            <a:r>
              <a:rPr lang="en-US" b="1" dirty="0" smtClean="0"/>
              <a:t>3 Refugee Movement:</a:t>
            </a:r>
            <a:endParaRPr lang="en-US" dirty="0"/>
          </a:p>
        </p:txBody>
      </p:sp>
      <p:pic>
        <p:nvPicPr>
          <p:cNvPr id="4" name="Content Placeholder 3"/>
          <p:cNvPicPr>
            <a:picLocks noGrp="1" noChangeAspect="1"/>
          </p:cNvPicPr>
          <p:nvPr>
            <p:ph idx="1"/>
          </p:nvPr>
        </p:nvPicPr>
        <p:blipFill>
          <a:blip r:embed="rId2"/>
          <a:stretch>
            <a:fillRect/>
          </a:stretch>
        </p:blipFill>
        <p:spPr>
          <a:xfrm>
            <a:off x="1409177" y="1122363"/>
            <a:ext cx="10414635" cy="5615940"/>
          </a:xfrm>
          <a:prstGeom prst="rect">
            <a:avLst/>
          </a:prstGeom>
        </p:spPr>
      </p:pic>
    </p:spTree>
    <p:extLst>
      <p:ext uri="{BB962C8B-B14F-4D97-AF65-F5344CB8AC3E}">
        <p14:creationId xmlns:p14="http://schemas.microsoft.com/office/powerpoint/2010/main" val="1590288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large group of houses&#10;&#10;Description automatically generated with low confidence">
            <a:extLst>
              <a:ext uri="{FF2B5EF4-FFF2-40B4-BE49-F238E27FC236}">
                <a16:creationId xmlns:a16="http://schemas.microsoft.com/office/drawing/2014/main" id="{EF871E44-1D8F-F5BC-A3DF-3BEEB9CC4B28}"/>
              </a:ext>
            </a:extLst>
          </p:cNvPr>
          <p:cNvPicPr>
            <a:picLocks noChangeAspect="1"/>
          </p:cNvPicPr>
          <p:nvPr/>
        </p:nvPicPr>
        <p:blipFill rotWithShape="1">
          <a:blip r:embed="rId2"/>
          <a:srcRect l="21939" r="12497"/>
          <a:stretch/>
        </p:blipFill>
        <p:spPr>
          <a:xfrm>
            <a:off x="6375862" y="10"/>
            <a:ext cx="5816135" cy="6857990"/>
          </a:xfrm>
          <a:prstGeom prst="rect">
            <a:avLst/>
          </a:prstGeom>
        </p:spPr>
      </p:pic>
      <p:sp>
        <p:nvSpPr>
          <p:cNvPr id="4" name="Title 3">
            <a:extLst>
              <a:ext uri="{FF2B5EF4-FFF2-40B4-BE49-F238E27FC236}">
                <a16:creationId xmlns:a16="http://schemas.microsoft.com/office/drawing/2014/main" id="{D058F6E9-7BA8-D3FA-B0FB-A366B01A9567}"/>
              </a:ext>
            </a:extLst>
          </p:cNvPr>
          <p:cNvSpPr>
            <a:spLocks noGrp="1"/>
          </p:cNvSpPr>
          <p:nvPr>
            <p:ph type="title"/>
          </p:nvPr>
        </p:nvSpPr>
        <p:spPr>
          <a:xfrm>
            <a:off x="507076" y="365125"/>
            <a:ext cx="6556197" cy="736652"/>
          </a:xfrm>
        </p:spPr>
        <p:txBody>
          <a:bodyPr>
            <a:normAutofit/>
          </a:bodyPr>
          <a:lstStyle/>
          <a:p>
            <a:r>
              <a:rPr lang="en-US" b="1" u="sng" dirty="0" smtClean="0">
                <a:effectLst>
                  <a:outerShdw blurRad="38100" dist="38100" dir="2700000" algn="tl">
                    <a:srgbClr val="000000">
                      <a:alpha val="43137"/>
                    </a:srgbClr>
                  </a:outerShdw>
                </a:effectLst>
                <a:latin typeface="Calibri Light"/>
                <a:cs typeface="Calibri Light"/>
              </a:rPr>
              <a:t>Web Design:</a:t>
            </a:r>
            <a:endParaRPr lang="en-US" sz="4000" dirty="0"/>
          </a:p>
        </p:txBody>
      </p:sp>
      <p:sp>
        <p:nvSpPr>
          <p:cNvPr id="5" name="Content Placeholder 4">
            <a:extLst>
              <a:ext uri="{FF2B5EF4-FFF2-40B4-BE49-F238E27FC236}">
                <a16:creationId xmlns:a16="http://schemas.microsoft.com/office/drawing/2014/main" id="{D86D1552-6468-435F-E14E-2D4EFC966F4F}"/>
              </a:ext>
            </a:extLst>
          </p:cNvPr>
          <p:cNvSpPr>
            <a:spLocks noGrp="1"/>
          </p:cNvSpPr>
          <p:nvPr>
            <p:ph idx="1"/>
          </p:nvPr>
        </p:nvSpPr>
        <p:spPr>
          <a:xfrm>
            <a:off x="422030" y="1939333"/>
            <a:ext cx="4551903" cy="4071724"/>
          </a:xfrm>
        </p:spPr>
        <p:txBody>
          <a:bodyPr>
            <a:normAutofit/>
          </a:bodyPr>
          <a:lstStyle/>
          <a:p>
            <a:pPr marL="0" indent="0">
              <a:buNone/>
            </a:pPr>
            <a:r>
              <a:rPr lang="en-US" sz="2400" kern="100" dirty="0" smtClean="0">
                <a:latin typeface="+mj-lt"/>
                <a:ea typeface="Calibri" panose="020F0502020204030204" pitchFamily="34" charset="0"/>
                <a:cs typeface="Times New Roman" panose="02020603050405020304" pitchFamily="18" charset="0"/>
              </a:rPr>
              <a:t>	We used HTML</a:t>
            </a:r>
            <a:r>
              <a:rPr lang="en-US" dirty="0" smtClean="0">
                <a:latin typeface="+mj-lt"/>
              </a:rPr>
              <a:t> </a:t>
            </a:r>
            <a:r>
              <a:rPr lang="en-US" dirty="0">
                <a:latin typeface="+mj-lt"/>
              </a:rPr>
              <a:t>and CSS to design the site and </a:t>
            </a:r>
            <a:r>
              <a:rPr lang="en-US" dirty="0" smtClean="0">
                <a:latin typeface="+mj-lt"/>
              </a:rPr>
              <a:t>a highlight able navigation bar to navigate to different pages of the website.  For the graphical representations we embedded Tableau slides to demonstrate our data.</a:t>
            </a:r>
            <a:endParaRPr lang="en-US" sz="2000" dirty="0">
              <a:latin typeface="+mj-lt"/>
            </a:endParaRPr>
          </a:p>
        </p:txBody>
      </p:sp>
    </p:spTree>
    <p:extLst>
      <p:ext uri="{BB962C8B-B14F-4D97-AF65-F5344CB8AC3E}">
        <p14:creationId xmlns:p14="http://schemas.microsoft.com/office/powerpoint/2010/main" val="27597731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large group of houses&#10;&#10;Description automatically generated with low confidence">
            <a:extLst>
              <a:ext uri="{FF2B5EF4-FFF2-40B4-BE49-F238E27FC236}">
                <a16:creationId xmlns:a16="http://schemas.microsoft.com/office/drawing/2014/main" id="{EF871E44-1D8F-F5BC-A3DF-3BEEB9CC4B28}"/>
              </a:ext>
            </a:extLst>
          </p:cNvPr>
          <p:cNvPicPr>
            <a:picLocks noChangeAspect="1"/>
          </p:cNvPicPr>
          <p:nvPr/>
        </p:nvPicPr>
        <p:blipFill rotWithShape="1">
          <a:blip r:embed="rId2"/>
          <a:srcRect l="21939" r="12497"/>
          <a:stretch/>
        </p:blipFill>
        <p:spPr>
          <a:xfrm>
            <a:off x="6375862" y="10"/>
            <a:ext cx="5816135" cy="6857990"/>
          </a:xfrm>
          <a:prstGeom prst="rect">
            <a:avLst/>
          </a:prstGeom>
        </p:spPr>
      </p:pic>
      <p:sp>
        <p:nvSpPr>
          <p:cNvPr id="4" name="Title 3">
            <a:extLst>
              <a:ext uri="{FF2B5EF4-FFF2-40B4-BE49-F238E27FC236}">
                <a16:creationId xmlns:a16="http://schemas.microsoft.com/office/drawing/2014/main" id="{D058F6E9-7BA8-D3FA-B0FB-A366B01A9567}"/>
              </a:ext>
            </a:extLst>
          </p:cNvPr>
          <p:cNvSpPr>
            <a:spLocks noGrp="1"/>
          </p:cNvSpPr>
          <p:nvPr>
            <p:ph type="title"/>
          </p:nvPr>
        </p:nvSpPr>
        <p:spPr>
          <a:xfrm>
            <a:off x="507076" y="365125"/>
            <a:ext cx="5544589" cy="736652"/>
          </a:xfrm>
        </p:spPr>
        <p:txBody>
          <a:bodyPr>
            <a:normAutofit/>
          </a:bodyPr>
          <a:lstStyle/>
          <a:p>
            <a:r>
              <a:rPr lang="en-US" b="1" u="sng" dirty="0" smtClean="0">
                <a:effectLst>
                  <a:outerShdw blurRad="38100" dist="38100" dir="2700000" algn="tl">
                    <a:srgbClr val="000000">
                      <a:alpha val="43137"/>
                    </a:srgbClr>
                  </a:outerShdw>
                </a:effectLst>
                <a:latin typeface="Calibri Light"/>
                <a:cs typeface="Calibri Light"/>
              </a:rPr>
              <a:t>Machine Learning:</a:t>
            </a:r>
            <a:endParaRPr lang="en-US" sz="4000" dirty="0"/>
          </a:p>
        </p:txBody>
      </p:sp>
      <p:sp>
        <p:nvSpPr>
          <p:cNvPr id="5" name="Content Placeholder 4">
            <a:extLst>
              <a:ext uri="{FF2B5EF4-FFF2-40B4-BE49-F238E27FC236}">
                <a16:creationId xmlns:a16="http://schemas.microsoft.com/office/drawing/2014/main" id="{D86D1552-6468-435F-E14E-2D4EFC966F4F}"/>
              </a:ext>
            </a:extLst>
          </p:cNvPr>
          <p:cNvSpPr>
            <a:spLocks noGrp="1"/>
          </p:cNvSpPr>
          <p:nvPr>
            <p:ph idx="1"/>
          </p:nvPr>
        </p:nvSpPr>
        <p:spPr>
          <a:xfrm>
            <a:off x="507076" y="1330037"/>
            <a:ext cx="5669281" cy="4681020"/>
          </a:xfrm>
        </p:spPr>
        <p:txBody>
          <a:bodyPr>
            <a:normAutofit/>
          </a:bodyPr>
          <a:lstStyle/>
          <a:p>
            <a:pPr lvl="1"/>
            <a:r>
              <a:rPr lang="en-US" sz="2000" kern="100" dirty="0" smtClean="0">
                <a:effectLst/>
                <a:latin typeface="Times New Roman" panose="02020603050405020304" pitchFamily="18" charset="0"/>
                <a:ea typeface="Calibri" panose="020F0502020204030204" pitchFamily="34" charset="0"/>
                <a:cs typeface="Times New Roman" panose="02020603050405020304" pitchFamily="18" charset="0"/>
              </a:rPr>
              <a:t>Out machine learning was in sections highlighted below.</a:t>
            </a:r>
          </a:p>
          <a:p>
            <a:pPr lvl="1"/>
            <a:r>
              <a:rPr lang="en-US" sz="2000" kern="100" dirty="0" smtClean="0">
                <a:latin typeface="Times New Roman" panose="02020603050405020304" pitchFamily="18" charset="0"/>
                <a:ea typeface="Calibri" panose="020F0502020204030204" pitchFamily="34" charset="0"/>
                <a:cs typeface="Times New Roman" panose="02020603050405020304" pitchFamily="18" charset="0"/>
              </a:rPr>
              <a:t>Loading the cleaned data</a:t>
            </a:r>
          </a:p>
          <a:p>
            <a:pPr lvl="1"/>
            <a:r>
              <a:rPr lang="en-US" sz="2000" kern="100" dirty="0" smtClean="0">
                <a:effectLst/>
                <a:latin typeface="Times New Roman" panose="02020603050405020304" pitchFamily="18" charset="0"/>
                <a:ea typeface="Calibri" panose="020F0502020204030204" pitchFamily="34" charset="0"/>
                <a:cs typeface="Times New Roman" panose="02020603050405020304" pitchFamily="18" charset="0"/>
              </a:rPr>
              <a:t>Used </a:t>
            </a:r>
            <a:r>
              <a:rPr lang="en-US" sz="2000" kern="100" dirty="0" err="1" smtClean="0">
                <a:effectLst/>
                <a:latin typeface="Times New Roman" panose="02020603050405020304" pitchFamily="18" charset="0"/>
                <a:ea typeface="Calibri" panose="020F0502020204030204" pitchFamily="34" charset="0"/>
                <a:cs typeface="Times New Roman" panose="02020603050405020304" pitchFamily="18" charset="0"/>
              </a:rPr>
              <a:t>OneHot</a:t>
            </a:r>
            <a:r>
              <a:rPr lang="en-US" sz="2000" kern="100" dirty="0" smtClean="0">
                <a:effectLst/>
                <a:latin typeface="Times New Roman" panose="02020603050405020304" pitchFamily="18" charset="0"/>
                <a:ea typeface="Calibri" panose="020F0502020204030204" pitchFamily="34" charset="0"/>
                <a:cs typeface="Times New Roman" panose="02020603050405020304" pitchFamily="18" charset="0"/>
              </a:rPr>
              <a:t> Encoder to transform the data</a:t>
            </a:r>
          </a:p>
          <a:p>
            <a:pPr lvl="1"/>
            <a:r>
              <a:rPr lang="en-US" sz="2000" kern="100" dirty="0" smtClean="0">
                <a:latin typeface="Times New Roman" panose="02020603050405020304" pitchFamily="18" charset="0"/>
                <a:ea typeface="Calibri" panose="020F0502020204030204" pitchFamily="34" charset="0"/>
                <a:cs typeface="Times New Roman" panose="02020603050405020304" pitchFamily="18" charset="0"/>
              </a:rPr>
              <a:t>Trained and scaled the data</a:t>
            </a:r>
          </a:p>
          <a:p>
            <a:pPr lvl="1"/>
            <a:r>
              <a:rPr lang="en-US" sz="2000" kern="100" dirty="0" smtClean="0">
                <a:effectLst/>
                <a:latin typeface="Times New Roman" panose="02020603050405020304" pitchFamily="18" charset="0"/>
                <a:ea typeface="Calibri" panose="020F0502020204030204" pitchFamily="34" charset="0"/>
                <a:cs typeface="Times New Roman" panose="02020603050405020304" pitchFamily="18" charset="0"/>
              </a:rPr>
              <a:t>Used Linear Regression for the first regression model</a:t>
            </a:r>
          </a:p>
          <a:p>
            <a:pPr lvl="1"/>
            <a:r>
              <a:rPr lang="en-US" sz="2000" kern="100" dirty="0" smtClean="0">
                <a:latin typeface="Times New Roman" panose="02020603050405020304" pitchFamily="18" charset="0"/>
                <a:ea typeface="Calibri" panose="020F0502020204030204" pitchFamily="34" charset="0"/>
                <a:cs typeface="Times New Roman" panose="02020603050405020304" pitchFamily="18" charset="0"/>
              </a:rPr>
              <a:t>Used Random Forest Regression for the second regression model</a:t>
            </a:r>
          </a:p>
          <a:p>
            <a:pPr lvl="1"/>
            <a:r>
              <a:rPr lang="en-US" sz="2000" kern="100" dirty="0" smtClean="0">
                <a:latin typeface="Times New Roman" panose="02020603050405020304" pitchFamily="18" charset="0"/>
                <a:ea typeface="Calibri" panose="020F0502020204030204" pitchFamily="34" charset="0"/>
                <a:cs typeface="Times New Roman" panose="02020603050405020304" pitchFamily="18" charset="0"/>
              </a:rPr>
              <a:t>Used “</a:t>
            </a:r>
            <a:r>
              <a:rPr lang="en-US" sz="2000" kern="100" dirty="0" err="1" smtClean="0">
                <a:latin typeface="Times New Roman" panose="02020603050405020304" pitchFamily="18" charset="0"/>
                <a:ea typeface="Calibri" panose="020F0502020204030204" pitchFamily="34" charset="0"/>
                <a:cs typeface="Times New Roman" panose="02020603050405020304" pitchFamily="18" charset="0"/>
              </a:rPr>
              <a:t>model.predict</a:t>
            </a:r>
            <a:r>
              <a:rPr lang="en-US" sz="2000" kern="100" dirty="0" smtClean="0">
                <a:latin typeface="Times New Roman" panose="02020603050405020304" pitchFamily="18" charset="0"/>
                <a:ea typeface="Calibri" panose="020F0502020204030204" pitchFamily="34" charset="0"/>
                <a:cs typeface="Times New Roman" panose="02020603050405020304" pitchFamily="18" charset="0"/>
              </a:rPr>
              <a:t>” to make our prediction</a:t>
            </a:r>
          </a:p>
          <a:p>
            <a:pPr marL="0" indent="0">
              <a:buNone/>
            </a:pPr>
            <a:endParaRPr lang="en-US" sz="24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p>
        </p:txBody>
      </p:sp>
    </p:spTree>
    <p:extLst>
      <p:ext uri="{BB962C8B-B14F-4D97-AF65-F5344CB8AC3E}">
        <p14:creationId xmlns:p14="http://schemas.microsoft.com/office/powerpoint/2010/main" val="1068505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large group of houses&#10;&#10;Description automatically generated with low confidence">
            <a:extLst>
              <a:ext uri="{FF2B5EF4-FFF2-40B4-BE49-F238E27FC236}">
                <a16:creationId xmlns:a16="http://schemas.microsoft.com/office/drawing/2014/main" id="{EF871E44-1D8F-F5BC-A3DF-3BEEB9CC4B28}"/>
              </a:ext>
            </a:extLst>
          </p:cNvPr>
          <p:cNvPicPr>
            <a:picLocks noChangeAspect="1"/>
          </p:cNvPicPr>
          <p:nvPr/>
        </p:nvPicPr>
        <p:blipFill rotWithShape="1">
          <a:blip r:embed="rId2"/>
          <a:srcRect l="21939" r="12497"/>
          <a:stretch/>
        </p:blipFill>
        <p:spPr>
          <a:xfrm>
            <a:off x="6400800" y="10"/>
            <a:ext cx="5791198" cy="6857990"/>
          </a:xfrm>
          <a:prstGeom prst="rect">
            <a:avLst/>
          </a:prstGeom>
        </p:spPr>
      </p:pic>
      <p:sp>
        <p:nvSpPr>
          <p:cNvPr id="2" name="Content Placeholder 1"/>
          <p:cNvSpPr>
            <a:spLocks noGrp="1"/>
          </p:cNvSpPr>
          <p:nvPr>
            <p:ph idx="1"/>
          </p:nvPr>
        </p:nvSpPr>
        <p:spPr>
          <a:xfrm>
            <a:off x="821575" y="4020185"/>
            <a:ext cx="4490258" cy="909261"/>
          </a:xfrm>
        </p:spPr>
        <p:txBody>
          <a:bodyPr/>
          <a:lstStyle/>
          <a:p>
            <a:pPr marL="0" indent="0">
              <a:buNone/>
            </a:pPr>
            <a:r>
              <a:rPr lang="en-US" dirty="0" smtClean="0"/>
              <a:t>Questions?</a:t>
            </a:r>
            <a:endParaRPr lang="en-US" dirty="0"/>
          </a:p>
        </p:txBody>
      </p:sp>
      <p:sp>
        <p:nvSpPr>
          <p:cNvPr id="6" name="Title 5"/>
          <p:cNvSpPr>
            <a:spLocks noGrp="1"/>
          </p:cNvSpPr>
          <p:nvPr>
            <p:ph type="title"/>
          </p:nvPr>
        </p:nvSpPr>
        <p:spPr>
          <a:xfrm>
            <a:off x="382385" y="1753351"/>
            <a:ext cx="5569527" cy="1325563"/>
          </a:xfrm>
        </p:spPr>
        <p:txBody>
          <a:bodyPr/>
          <a:lstStyle/>
          <a:p>
            <a:pPr algn="ctr"/>
            <a:r>
              <a:rPr lang="en-US" dirty="0" smtClean="0"/>
              <a:t>Thank you!</a:t>
            </a:r>
            <a:endParaRPr lang="en-US" dirty="0"/>
          </a:p>
        </p:txBody>
      </p:sp>
    </p:spTree>
    <p:extLst>
      <p:ext uri="{BB962C8B-B14F-4D97-AF65-F5344CB8AC3E}">
        <p14:creationId xmlns:p14="http://schemas.microsoft.com/office/powerpoint/2010/main" val="2250407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large group of houses&#10;&#10;Description automatically generated with low confidence">
            <a:extLst>
              <a:ext uri="{FF2B5EF4-FFF2-40B4-BE49-F238E27FC236}">
                <a16:creationId xmlns:a16="http://schemas.microsoft.com/office/drawing/2014/main" id="{EF871E44-1D8F-F5BC-A3DF-3BEEB9CC4B28}"/>
              </a:ext>
            </a:extLst>
          </p:cNvPr>
          <p:cNvPicPr>
            <a:picLocks noChangeAspect="1"/>
          </p:cNvPicPr>
          <p:nvPr/>
        </p:nvPicPr>
        <p:blipFill rotWithShape="1">
          <a:blip r:embed="rId2"/>
          <a:srcRect l="21939" r="12497"/>
          <a:stretch/>
        </p:blipFill>
        <p:spPr>
          <a:xfrm>
            <a:off x="6481187" y="10"/>
            <a:ext cx="5710811"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D058F6E9-7BA8-D3FA-B0FB-A366B01A9567}"/>
              </a:ext>
            </a:extLst>
          </p:cNvPr>
          <p:cNvSpPr>
            <a:spLocks noGrp="1"/>
          </p:cNvSpPr>
          <p:nvPr>
            <p:ph type="title"/>
          </p:nvPr>
        </p:nvSpPr>
        <p:spPr>
          <a:xfrm>
            <a:off x="391886" y="523702"/>
            <a:ext cx="5968721" cy="873019"/>
          </a:xfrm>
        </p:spPr>
        <p:txBody>
          <a:bodyPr>
            <a:normAutofit/>
          </a:bodyPr>
          <a:lstStyle/>
          <a:p>
            <a:r>
              <a:rPr lang="en-US" sz="3600" b="1" u="sng" dirty="0"/>
              <a:t>Project </a:t>
            </a:r>
            <a:r>
              <a:rPr lang="en-US" sz="3600" b="1" u="sng" dirty="0" smtClean="0"/>
              <a:t>Summary:</a:t>
            </a:r>
            <a:endParaRPr lang="en-US" sz="4000" dirty="0"/>
          </a:p>
        </p:txBody>
      </p:sp>
      <p:sp>
        <p:nvSpPr>
          <p:cNvPr id="5" name="Content Placeholder 4">
            <a:extLst>
              <a:ext uri="{FF2B5EF4-FFF2-40B4-BE49-F238E27FC236}">
                <a16:creationId xmlns:a16="http://schemas.microsoft.com/office/drawing/2014/main" id="{D86D1552-6468-435F-E14E-2D4EFC966F4F}"/>
              </a:ext>
            </a:extLst>
          </p:cNvPr>
          <p:cNvSpPr>
            <a:spLocks noGrp="1"/>
          </p:cNvSpPr>
          <p:nvPr>
            <p:ph idx="1"/>
          </p:nvPr>
        </p:nvSpPr>
        <p:spPr>
          <a:xfrm>
            <a:off x="482321" y="1948721"/>
            <a:ext cx="5807948" cy="4062335"/>
          </a:xfrm>
        </p:spPr>
        <p:txBody>
          <a:bodyPr>
            <a:normAutofit/>
          </a:bodyPr>
          <a:lstStyle/>
          <a:p>
            <a:pPr marL="0" indent="0">
              <a:buNone/>
            </a:pPr>
            <a:r>
              <a:rPr lang="en-US" sz="2400" kern="100" dirty="0" smtClean="0">
                <a:effectLst/>
                <a:latin typeface="+mj-lt"/>
                <a:ea typeface="Calibri" panose="020F0502020204030204" pitchFamily="34" charset="0"/>
                <a:cs typeface="Times New Roman" panose="02020603050405020304" pitchFamily="18" charset="0"/>
              </a:rPr>
              <a:t>	Our </a:t>
            </a:r>
            <a:r>
              <a:rPr lang="en-US" sz="2400" kern="100" dirty="0">
                <a:effectLst/>
                <a:latin typeface="+mj-lt"/>
                <a:ea typeface="Calibri" panose="020F0502020204030204" pitchFamily="34" charset="0"/>
                <a:cs typeface="Times New Roman" panose="02020603050405020304" pitchFamily="18" charset="0"/>
              </a:rPr>
              <a:t>project aims to analyze data provided by the UN Refugee Agency to gain insights into </a:t>
            </a:r>
            <a:r>
              <a:rPr lang="en-US" sz="2400" kern="100" dirty="0" smtClean="0">
                <a:effectLst/>
                <a:latin typeface="+mj-lt"/>
                <a:ea typeface="Calibri" panose="020F0502020204030204" pitchFamily="34" charset="0"/>
                <a:cs typeface="Times New Roman" panose="02020603050405020304" pitchFamily="18" charset="0"/>
              </a:rPr>
              <a:t>refugee migrations </a:t>
            </a:r>
            <a:r>
              <a:rPr lang="en-US" sz="2400" kern="100" dirty="0">
                <a:effectLst/>
                <a:latin typeface="+mj-lt"/>
                <a:ea typeface="Calibri" panose="020F0502020204030204" pitchFamily="34" charset="0"/>
                <a:cs typeface="Times New Roman" panose="02020603050405020304" pitchFamily="18" charset="0"/>
              </a:rPr>
              <a:t>patterns and to develop a machine learning model that can predict the number of refugees in future migration flows. The data includes information on refugee populations, demographic, </a:t>
            </a:r>
            <a:r>
              <a:rPr lang="en-US" sz="2400" kern="100" dirty="0" smtClean="0">
                <a:effectLst/>
                <a:latin typeface="+mj-lt"/>
                <a:ea typeface="Calibri" panose="020F0502020204030204" pitchFamily="34" charset="0"/>
                <a:cs typeface="Times New Roman" panose="02020603050405020304" pitchFamily="18" charset="0"/>
              </a:rPr>
              <a:t>asylum </a:t>
            </a:r>
            <a:r>
              <a:rPr lang="en-US" sz="2400" kern="100" dirty="0">
                <a:effectLst/>
                <a:latin typeface="+mj-lt"/>
                <a:ea typeface="Calibri" panose="020F0502020204030204" pitchFamily="34" charset="0"/>
                <a:cs typeface="Times New Roman" panose="02020603050405020304" pitchFamily="18" charset="0"/>
              </a:rPr>
              <a:t>decision, conflict and </a:t>
            </a:r>
            <a:r>
              <a:rPr lang="en-US" sz="2400" kern="100" dirty="0" smtClean="0">
                <a:effectLst/>
                <a:latin typeface="+mj-lt"/>
                <a:ea typeface="Calibri" panose="020F0502020204030204" pitchFamily="34" charset="0"/>
                <a:cs typeface="Times New Roman" panose="02020603050405020304" pitchFamily="18" charset="0"/>
              </a:rPr>
              <a:t>disasters. </a:t>
            </a:r>
            <a:r>
              <a:rPr lang="en-US" sz="2400" kern="100" dirty="0">
                <a:effectLst/>
                <a:latin typeface="+mj-lt"/>
                <a:ea typeface="Calibri" panose="020F0502020204030204" pitchFamily="34" charset="0"/>
                <a:cs typeface="Times New Roman" panose="02020603050405020304" pitchFamily="18" charset="0"/>
              </a:rPr>
              <a:t>We hope to gain a deeper understanding of the factors that influence migration flows and develop predictions of future migration patterns</a:t>
            </a:r>
            <a:r>
              <a:rPr lang="en-US" sz="2400" kern="100" dirty="0" smtClean="0">
                <a:effectLst/>
                <a:latin typeface="+mj-lt"/>
                <a:ea typeface="Calibri" panose="020F0502020204030204" pitchFamily="34" charset="0"/>
                <a:cs typeface="Times New Roman" panose="02020603050405020304" pitchFamily="18" charset="0"/>
              </a:rPr>
              <a:t>.</a:t>
            </a:r>
            <a:r>
              <a:rPr lang="en-US" sz="2400" kern="100" dirty="0">
                <a:ea typeface="Calibri" panose="020F0502020204030204" pitchFamily="34" charset="0"/>
                <a:cs typeface="Times New Roman" panose="02020603050405020304" pitchFamily="18" charset="0"/>
              </a:rPr>
              <a:t> </a:t>
            </a:r>
            <a:endParaRPr lang="en-US" sz="2000" dirty="0"/>
          </a:p>
        </p:txBody>
      </p:sp>
    </p:spTree>
    <p:extLst>
      <p:ext uri="{BB962C8B-B14F-4D97-AF65-F5344CB8AC3E}">
        <p14:creationId xmlns:p14="http://schemas.microsoft.com/office/powerpoint/2010/main" val="223468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large group of houses&#10;&#10;Description automatically generated with low confidence">
            <a:extLst>
              <a:ext uri="{FF2B5EF4-FFF2-40B4-BE49-F238E27FC236}">
                <a16:creationId xmlns:a16="http://schemas.microsoft.com/office/drawing/2014/main" id="{EF871E44-1D8F-F5BC-A3DF-3BEEB9CC4B28}"/>
              </a:ext>
            </a:extLst>
          </p:cNvPr>
          <p:cNvPicPr>
            <a:picLocks noChangeAspect="1"/>
          </p:cNvPicPr>
          <p:nvPr/>
        </p:nvPicPr>
        <p:blipFill rotWithShape="1">
          <a:blip r:embed="rId2"/>
          <a:srcRect l="21939" r="12497"/>
          <a:stretch/>
        </p:blipFill>
        <p:spPr>
          <a:xfrm>
            <a:off x="6330462" y="10"/>
            <a:ext cx="5861535" cy="6857990"/>
          </a:xfrm>
          <a:prstGeom prst="rect">
            <a:avLst/>
          </a:prstGeom>
        </p:spPr>
      </p:pic>
      <p:sp>
        <p:nvSpPr>
          <p:cNvPr id="5" name="Content Placeholder 4">
            <a:extLst>
              <a:ext uri="{FF2B5EF4-FFF2-40B4-BE49-F238E27FC236}">
                <a16:creationId xmlns:a16="http://schemas.microsoft.com/office/drawing/2014/main" id="{D86D1552-6468-435F-E14E-2D4EFC966F4F}"/>
              </a:ext>
            </a:extLst>
          </p:cNvPr>
          <p:cNvSpPr>
            <a:spLocks noGrp="1"/>
          </p:cNvSpPr>
          <p:nvPr>
            <p:ph idx="1"/>
          </p:nvPr>
        </p:nvSpPr>
        <p:spPr>
          <a:xfrm>
            <a:off x="401935" y="1356527"/>
            <a:ext cx="5596931" cy="4654530"/>
          </a:xfrm>
        </p:spPr>
        <p:txBody>
          <a:bodyPr>
            <a:normAutofit fontScale="92500" lnSpcReduction="20000"/>
          </a:bodyPr>
          <a:lstStyle/>
          <a:p>
            <a:pPr marL="0" marR="0" indent="0">
              <a:spcBef>
                <a:spcPts val="0"/>
              </a:spcBef>
              <a:spcAft>
                <a:spcPts val="0"/>
              </a:spcAft>
              <a:buNone/>
            </a:pPr>
            <a:r>
              <a:rPr lang="en-US" sz="2400" dirty="0" smtClean="0">
                <a:latin typeface="+mj-lt"/>
                <a:ea typeface="Calibri" panose="020F0502020204030204" pitchFamily="34" charset="0"/>
              </a:rPr>
              <a:t>Our </a:t>
            </a:r>
            <a:r>
              <a:rPr lang="en-US" sz="2400" dirty="0">
                <a:latin typeface="+mj-lt"/>
                <a:ea typeface="Calibri" panose="020F0502020204030204" pitchFamily="34" charset="0"/>
              </a:rPr>
              <a:t>data sources show conflict and disaster are the two major types of refugee populations.  Another data source with demographic data to show </a:t>
            </a:r>
            <a:r>
              <a:rPr lang="en-US" sz="2400" dirty="0" smtClean="0">
                <a:latin typeface="+mj-lt"/>
                <a:ea typeface="Calibri" panose="020F0502020204030204" pitchFamily="34" charset="0"/>
              </a:rPr>
              <a:t>age and gender refugee information</a:t>
            </a:r>
          </a:p>
          <a:p>
            <a:pPr marL="0" marR="0" indent="0">
              <a:spcBef>
                <a:spcPts val="0"/>
              </a:spcBef>
              <a:spcAft>
                <a:spcPts val="0"/>
              </a:spcAft>
              <a:buNone/>
            </a:pPr>
            <a:endParaRPr lang="en-US" sz="2400" dirty="0">
              <a:latin typeface="+mj-lt"/>
              <a:ea typeface="Calibri" panose="020F0502020204030204" pitchFamily="34" charset="0"/>
            </a:endParaRPr>
          </a:p>
          <a:p>
            <a:pPr marL="0" marR="0" indent="0">
              <a:spcBef>
                <a:spcPts val="0"/>
              </a:spcBef>
              <a:spcAft>
                <a:spcPts val="0"/>
              </a:spcAft>
              <a:buNone/>
            </a:pPr>
            <a:r>
              <a:rPr lang="en-US" sz="2400" dirty="0">
                <a:latin typeface="+mj-lt"/>
                <a:ea typeface="Calibri" panose="020F0502020204030204" pitchFamily="34" charset="0"/>
              </a:rPr>
              <a:t> </a:t>
            </a:r>
          </a:p>
          <a:p>
            <a:pPr lvl="1">
              <a:spcBef>
                <a:spcPts val="0"/>
              </a:spcBef>
            </a:pPr>
            <a:r>
              <a:rPr lang="en-US" b="1" dirty="0" smtClean="0">
                <a:latin typeface="+mj-lt"/>
                <a:ea typeface="Calibri" panose="020F0502020204030204" pitchFamily="34" charset="0"/>
              </a:rPr>
              <a:t>Refugee </a:t>
            </a:r>
            <a:r>
              <a:rPr lang="en-US" b="1" dirty="0">
                <a:latin typeface="+mj-lt"/>
                <a:ea typeface="Calibri" panose="020F0502020204030204" pitchFamily="34" charset="0"/>
              </a:rPr>
              <a:t>Demographic </a:t>
            </a:r>
            <a:r>
              <a:rPr lang="en-US" b="1" dirty="0" smtClean="0">
                <a:latin typeface="+mj-lt"/>
                <a:ea typeface="Calibri" panose="020F0502020204030204" pitchFamily="34" charset="0"/>
              </a:rPr>
              <a:t>Data</a:t>
            </a:r>
            <a:r>
              <a:rPr lang="en-US" dirty="0" smtClean="0">
                <a:latin typeface="+mj-lt"/>
                <a:ea typeface="Calibri" panose="020F0502020204030204" pitchFamily="34" charset="0"/>
              </a:rPr>
              <a:t> </a:t>
            </a:r>
            <a:r>
              <a:rPr lang="en-US" dirty="0">
                <a:latin typeface="+mj-lt"/>
                <a:ea typeface="Calibri" panose="020F0502020204030204" pitchFamily="34" charset="0"/>
              </a:rPr>
              <a:t>- The United Nations Refugee Agency (UNHCR ) collects data on refugee’s around the world - </a:t>
            </a:r>
            <a:r>
              <a:rPr lang="en-US" u="sng" dirty="0">
                <a:solidFill>
                  <a:srgbClr val="0563C1"/>
                </a:solidFill>
                <a:latin typeface="+mj-lt"/>
                <a:ea typeface="Calibri" panose="020F0502020204030204" pitchFamily="34" charset="0"/>
                <a:hlinkClick r:id="rId3"/>
              </a:rPr>
              <a:t>https://www.unhcr.org/refugee-statistics/download/?url=Kg1Mg6</a:t>
            </a:r>
            <a:endParaRPr lang="en-US" dirty="0">
              <a:latin typeface="+mj-lt"/>
              <a:ea typeface="Calibri" panose="020F0502020204030204" pitchFamily="34" charset="0"/>
            </a:endParaRPr>
          </a:p>
          <a:p>
            <a:pPr lvl="1">
              <a:spcBef>
                <a:spcPts val="0"/>
              </a:spcBef>
            </a:pPr>
            <a:endParaRPr lang="en-US" dirty="0">
              <a:latin typeface="+mj-lt"/>
              <a:ea typeface="Calibri" panose="020F0502020204030204" pitchFamily="34" charset="0"/>
            </a:endParaRPr>
          </a:p>
          <a:p>
            <a:pPr lvl="1">
              <a:spcBef>
                <a:spcPts val="0"/>
              </a:spcBef>
            </a:pPr>
            <a:r>
              <a:rPr lang="en-US" b="1" dirty="0" smtClean="0">
                <a:latin typeface="+mj-lt"/>
                <a:ea typeface="Calibri" panose="020F0502020204030204" pitchFamily="34" charset="0"/>
              </a:rPr>
              <a:t>Conflict Data</a:t>
            </a:r>
            <a:r>
              <a:rPr lang="en-US" dirty="0" smtClean="0">
                <a:latin typeface="+mj-lt"/>
                <a:ea typeface="Calibri" panose="020F0502020204030204" pitchFamily="34" charset="0"/>
              </a:rPr>
              <a:t> </a:t>
            </a:r>
            <a:r>
              <a:rPr lang="en-US" dirty="0">
                <a:latin typeface="+mj-lt"/>
                <a:ea typeface="Calibri" panose="020F0502020204030204" pitchFamily="34" charset="0"/>
              </a:rPr>
              <a:t>- Uppsala Conflict Data Program - Department of Peace and Conflict Research - </a:t>
            </a:r>
            <a:r>
              <a:rPr lang="en-US" u="sng" dirty="0">
                <a:solidFill>
                  <a:srgbClr val="0563C1"/>
                </a:solidFill>
                <a:latin typeface="+mj-lt"/>
                <a:ea typeface="Calibri" panose="020F0502020204030204" pitchFamily="34" charset="0"/>
                <a:hlinkClick r:id="rId4"/>
              </a:rPr>
              <a:t>https://ucdp.uu.se</a:t>
            </a:r>
            <a:r>
              <a:rPr lang="en-US" u="sng" dirty="0" smtClean="0">
                <a:solidFill>
                  <a:srgbClr val="0563C1"/>
                </a:solidFill>
                <a:latin typeface="+mj-lt"/>
                <a:ea typeface="Calibri" panose="020F0502020204030204" pitchFamily="34" charset="0"/>
                <a:hlinkClick r:id="rId4"/>
              </a:rPr>
              <a:t>/</a:t>
            </a:r>
            <a:endParaRPr lang="en-US" dirty="0" smtClean="0">
              <a:latin typeface="+mj-lt"/>
              <a:ea typeface="Calibri" panose="020F0502020204030204" pitchFamily="34" charset="0"/>
            </a:endParaRPr>
          </a:p>
          <a:p>
            <a:pPr marL="457200" lvl="1" indent="0">
              <a:spcBef>
                <a:spcPts val="0"/>
              </a:spcBef>
              <a:buNone/>
            </a:pPr>
            <a:endParaRPr lang="en-US" dirty="0" smtClean="0">
              <a:latin typeface="+mj-lt"/>
              <a:ea typeface="Calibri" panose="020F0502020204030204" pitchFamily="34" charset="0"/>
            </a:endParaRPr>
          </a:p>
          <a:p>
            <a:pPr lvl="1">
              <a:spcBef>
                <a:spcPts val="0"/>
              </a:spcBef>
            </a:pPr>
            <a:r>
              <a:rPr lang="en-US" b="1" dirty="0" smtClean="0">
                <a:latin typeface="+mj-lt"/>
                <a:ea typeface="Calibri" panose="020F0502020204030204" pitchFamily="34" charset="0"/>
              </a:rPr>
              <a:t>Disaster Data</a:t>
            </a:r>
            <a:r>
              <a:rPr lang="en-US" dirty="0" smtClean="0">
                <a:latin typeface="+mj-lt"/>
                <a:ea typeface="Calibri" panose="020F0502020204030204" pitchFamily="34" charset="0"/>
              </a:rPr>
              <a:t> </a:t>
            </a:r>
            <a:r>
              <a:rPr lang="en-US" dirty="0">
                <a:latin typeface="+mj-lt"/>
                <a:ea typeface="Calibri" panose="020F0502020204030204" pitchFamily="34" charset="0"/>
              </a:rPr>
              <a:t>- Centre for Research on the Epidemiology of Disasters - </a:t>
            </a:r>
            <a:r>
              <a:rPr lang="en-US" u="sng" dirty="0">
                <a:solidFill>
                  <a:srgbClr val="0563C1"/>
                </a:solidFill>
                <a:latin typeface="+mj-lt"/>
                <a:ea typeface="Calibri" panose="020F0502020204030204" pitchFamily="34" charset="0"/>
                <a:hlinkClick r:id="rId5"/>
              </a:rPr>
              <a:t>https://www.emdat.be/</a:t>
            </a:r>
            <a:endParaRPr lang="en-US" dirty="0">
              <a:latin typeface="+mj-lt"/>
              <a:ea typeface="Calibri" panose="020F0502020204030204" pitchFamily="34" charset="0"/>
            </a:endParaRPr>
          </a:p>
          <a:p>
            <a:endParaRPr lang="en-US" sz="2000" dirty="0"/>
          </a:p>
        </p:txBody>
      </p:sp>
      <p:sp>
        <p:nvSpPr>
          <p:cNvPr id="6" name="Title 5"/>
          <p:cNvSpPr>
            <a:spLocks noGrp="1"/>
          </p:cNvSpPr>
          <p:nvPr>
            <p:ph type="title"/>
          </p:nvPr>
        </p:nvSpPr>
        <p:spPr>
          <a:xfrm>
            <a:off x="401935" y="301451"/>
            <a:ext cx="4561951" cy="663193"/>
          </a:xfrm>
        </p:spPr>
        <p:txBody>
          <a:bodyPr>
            <a:normAutofit fontScale="90000"/>
          </a:bodyPr>
          <a:lstStyle/>
          <a:p>
            <a:r>
              <a:rPr lang="en-US" b="1" u="sng" dirty="0"/>
              <a:t>Data </a:t>
            </a:r>
            <a:r>
              <a:rPr lang="en-US" sz="4900" b="1" u="sng" dirty="0"/>
              <a:t>Sources</a:t>
            </a:r>
            <a:r>
              <a:rPr lang="en-US" b="1" u="sng" dirty="0"/>
              <a:t>:</a:t>
            </a:r>
            <a:endParaRPr lang="en-US" u="sng" dirty="0"/>
          </a:p>
        </p:txBody>
      </p:sp>
    </p:spTree>
    <p:extLst>
      <p:ext uri="{BB962C8B-B14F-4D97-AF65-F5344CB8AC3E}">
        <p14:creationId xmlns:p14="http://schemas.microsoft.com/office/powerpoint/2010/main" val="250593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large group of houses&#10;&#10;Description automatically generated with low confidence">
            <a:extLst>
              <a:ext uri="{FF2B5EF4-FFF2-40B4-BE49-F238E27FC236}">
                <a16:creationId xmlns:a16="http://schemas.microsoft.com/office/drawing/2014/main" id="{EF871E44-1D8F-F5BC-A3DF-3BEEB9CC4B28}"/>
              </a:ext>
            </a:extLst>
          </p:cNvPr>
          <p:cNvPicPr>
            <a:picLocks noChangeAspect="1"/>
          </p:cNvPicPr>
          <p:nvPr/>
        </p:nvPicPr>
        <p:blipFill rotWithShape="1">
          <a:blip r:embed="rId2"/>
          <a:srcRect l="21939" r="12497"/>
          <a:stretch/>
        </p:blipFill>
        <p:spPr>
          <a:xfrm>
            <a:off x="6440993" y="10"/>
            <a:ext cx="5751005" cy="6857990"/>
          </a:xfrm>
          <a:prstGeom prst="rect">
            <a:avLst/>
          </a:prstGeom>
        </p:spPr>
      </p:pic>
      <p:sp>
        <p:nvSpPr>
          <p:cNvPr id="5" name="Content Placeholder 4">
            <a:extLst>
              <a:ext uri="{FF2B5EF4-FFF2-40B4-BE49-F238E27FC236}">
                <a16:creationId xmlns:a16="http://schemas.microsoft.com/office/drawing/2014/main" id="{D86D1552-6468-435F-E14E-2D4EFC966F4F}"/>
              </a:ext>
            </a:extLst>
          </p:cNvPr>
          <p:cNvSpPr>
            <a:spLocks noGrp="1"/>
          </p:cNvSpPr>
          <p:nvPr>
            <p:ph idx="1"/>
          </p:nvPr>
        </p:nvSpPr>
        <p:spPr>
          <a:xfrm>
            <a:off x="100484" y="1366576"/>
            <a:ext cx="6340509" cy="5230168"/>
          </a:xfrm>
        </p:spPr>
        <p:txBody>
          <a:bodyPr>
            <a:noAutofit/>
          </a:bodyPr>
          <a:lstStyle/>
          <a:p>
            <a:pPr marL="457200" lvl="1">
              <a:lnSpc>
                <a:spcPct val="107000"/>
              </a:lnSpc>
              <a:spcBef>
                <a:spcPts val="0"/>
              </a:spcBef>
              <a:spcAft>
                <a:spcPts val="800"/>
              </a:spcAft>
            </a:pPr>
            <a:r>
              <a:rPr lang="en-US" sz="1600" b="1" kern="100" dirty="0">
                <a:effectLst/>
                <a:latin typeface="+mj-lt"/>
                <a:ea typeface="Calibri" panose="020F0502020204030204" pitchFamily="34" charset="0"/>
                <a:cs typeface="Times New Roman" panose="02020603050405020304" pitchFamily="18" charset="0"/>
              </a:rPr>
              <a:t>Data standardization: </a:t>
            </a:r>
            <a:r>
              <a:rPr lang="en-US" sz="1600" kern="100" dirty="0">
                <a:effectLst/>
                <a:latin typeface="+mj-lt"/>
                <a:ea typeface="Calibri" panose="020F0502020204030204" pitchFamily="34" charset="0"/>
                <a:cs typeface="Times New Roman" panose="02020603050405020304" pitchFamily="18" charset="0"/>
              </a:rPr>
              <a:t>The use of different methods for counting refugee populations, which can make it difficult to compare data across different sources. For example, some organizations may use different definitions of "refugee" or "asylum seeker," which can lead to confusion and inconsistencies in data analysis.</a:t>
            </a:r>
          </a:p>
          <a:p>
            <a:pPr marL="457200" lvl="1">
              <a:lnSpc>
                <a:spcPct val="107000"/>
              </a:lnSpc>
              <a:spcBef>
                <a:spcPts val="0"/>
              </a:spcBef>
              <a:spcAft>
                <a:spcPts val="800"/>
              </a:spcAft>
            </a:pPr>
            <a:r>
              <a:rPr lang="en-US" sz="1600" b="1" kern="100" dirty="0">
                <a:effectLst/>
                <a:latin typeface="+mj-lt"/>
                <a:ea typeface="Calibri" panose="020F0502020204030204" pitchFamily="34" charset="0"/>
                <a:cs typeface="Times New Roman" panose="02020603050405020304" pitchFamily="18" charset="0"/>
              </a:rPr>
              <a:t>Bias: </a:t>
            </a:r>
            <a:r>
              <a:rPr lang="en-US" sz="1600" kern="100" dirty="0" smtClean="0">
                <a:effectLst/>
                <a:latin typeface="+mj-lt"/>
                <a:ea typeface="Calibri" panose="020F0502020204030204" pitchFamily="34" charset="0"/>
                <a:cs typeface="Times New Roman" panose="02020603050405020304" pitchFamily="18" charset="0"/>
              </a:rPr>
              <a:t>Not </a:t>
            </a:r>
            <a:r>
              <a:rPr lang="en-US" sz="1600" kern="100" dirty="0">
                <a:effectLst/>
                <a:latin typeface="+mj-lt"/>
                <a:ea typeface="Calibri" panose="020F0502020204030204" pitchFamily="34" charset="0"/>
                <a:cs typeface="Times New Roman" panose="02020603050405020304" pitchFamily="18" charset="0"/>
              </a:rPr>
              <a:t>all refugees live in informal settlements. Therefore, those who live outside of refugee’s camps might not be represented in the data collection.</a:t>
            </a:r>
          </a:p>
          <a:p>
            <a:pPr marL="457200" lvl="1">
              <a:lnSpc>
                <a:spcPct val="107000"/>
              </a:lnSpc>
              <a:spcBef>
                <a:spcPts val="0"/>
              </a:spcBef>
              <a:spcAft>
                <a:spcPts val="800"/>
              </a:spcAft>
            </a:pPr>
            <a:r>
              <a:rPr lang="en-US" sz="1600" kern="100" dirty="0">
                <a:effectLst/>
                <a:latin typeface="+mj-lt"/>
                <a:ea typeface="Calibri" panose="020F0502020204030204" pitchFamily="34" charset="0"/>
                <a:cs typeface="Times New Roman" panose="02020603050405020304" pitchFamily="18" charset="0"/>
              </a:rPr>
              <a:t> </a:t>
            </a:r>
            <a:r>
              <a:rPr lang="en-US" sz="1600" b="1" kern="100" dirty="0">
                <a:effectLst/>
                <a:latin typeface="+mj-lt"/>
                <a:ea typeface="Calibri" panose="020F0502020204030204" pitchFamily="34" charset="0"/>
                <a:cs typeface="Times New Roman" panose="02020603050405020304" pitchFamily="18" charset="0"/>
              </a:rPr>
              <a:t>Limited access to data on </a:t>
            </a:r>
            <a:r>
              <a:rPr lang="en-US" sz="1600" b="1" kern="100" dirty="0" smtClean="0">
                <a:effectLst/>
                <a:latin typeface="+mj-lt"/>
                <a:ea typeface="Calibri" panose="020F0502020204030204" pitchFamily="34" charset="0"/>
                <a:cs typeface="Times New Roman" panose="02020603050405020304" pitchFamily="18" charset="0"/>
              </a:rPr>
              <a:t>conflict: </a:t>
            </a:r>
            <a:r>
              <a:rPr lang="en-US" sz="1600" kern="100" dirty="0" smtClean="0">
                <a:effectLst/>
                <a:latin typeface="+mj-lt"/>
                <a:ea typeface="Calibri" panose="020F0502020204030204" pitchFamily="34" charset="0"/>
                <a:cs typeface="Times New Roman" panose="02020603050405020304" pitchFamily="18" charset="0"/>
              </a:rPr>
              <a:t>Affected </a:t>
            </a:r>
            <a:r>
              <a:rPr lang="en-US" sz="1600" kern="100" dirty="0">
                <a:effectLst/>
                <a:latin typeface="+mj-lt"/>
                <a:ea typeface="Calibri" panose="020F0502020204030204" pitchFamily="34" charset="0"/>
                <a:cs typeface="Times New Roman" panose="02020603050405020304" pitchFamily="18" charset="0"/>
              </a:rPr>
              <a:t>areas in eastern Ukraine due to security concerns and restrictions on movement.</a:t>
            </a:r>
          </a:p>
          <a:p>
            <a:pPr marL="457200" lvl="1">
              <a:lnSpc>
                <a:spcPct val="107000"/>
              </a:lnSpc>
              <a:spcBef>
                <a:spcPts val="0"/>
              </a:spcBef>
              <a:spcAft>
                <a:spcPts val="800"/>
              </a:spcAft>
            </a:pPr>
            <a:r>
              <a:rPr lang="en-US" sz="1600" b="1" kern="100" dirty="0">
                <a:effectLst/>
                <a:latin typeface="+mj-lt"/>
                <a:ea typeface="Calibri" panose="020F0502020204030204" pitchFamily="34" charset="0"/>
                <a:cs typeface="Times New Roman" panose="02020603050405020304" pitchFamily="18" charset="0"/>
              </a:rPr>
              <a:t>Time sensitivity: </a:t>
            </a:r>
            <a:r>
              <a:rPr lang="en-US" sz="1600" kern="100" dirty="0">
                <a:effectLst/>
                <a:latin typeface="+mj-lt"/>
                <a:ea typeface="Calibri" panose="020F0502020204030204" pitchFamily="34" charset="0"/>
                <a:cs typeface="Times New Roman" panose="02020603050405020304" pitchFamily="18" charset="0"/>
              </a:rPr>
              <a:t>Turkey Earthquake challenges in collecting accurate data on the number of casualties and damage to infrastructure in the immediate aftermath of the earthquake due to limited access and time sensitivity.</a:t>
            </a:r>
          </a:p>
          <a:p>
            <a:pPr marL="457200" lvl="1">
              <a:lnSpc>
                <a:spcPct val="107000"/>
              </a:lnSpc>
              <a:spcBef>
                <a:spcPts val="0"/>
              </a:spcBef>
              <a:spcAft>
                <a:spcPts val="800"/>
              </a:spcAft>
            </a:pPr>
            <a:r>
              <a:rPr lang="en-US" sz="1600" b="1" kern="100" dirty="0">
                <a:effectLst/>
                <a:latin typeface="+mj-lt"/>
                <a:ea typeface="Calibri" panose="020F0502020204030204" pitchFamily="34" charset="0"/>
                <a:cs typeface="Times New Roman" panose="02020603050405020304" pitchFamily="18" charset="0"/>
              </a:rPr>
              <a:t>Lack of historical data: </a:t>
            </a:r>
            <a:r>
              <a:rPr lang="en-US" sz="1600" kern="100" dirty="0">
                <a:effectLst/>
                <a:latin typeface="+mj-lt"/>
                <a:ea typeface="Calibri" panose="020F0502020204030204" pitchFamily="34" charset="0"/>
                <a:cs typeface="Times New Roman" panose="02020603050405020304" pitchFamily="18" charset="0"/>
              </a:rPr>
              <a:t>Limited access to data on conflict affected areas in Ukraine and challenges in collecting accurate data on the number of casualties and damage to infrastructure in Turkey Earthquake.</a:t>
            </a:r>
          </a:p>
        </p:txBody>
      </p:sp>
      <p:sp>
        <p:nvSpPr>
          <p:cNvPr id="2" name="Title 1"/>
          <p:cNvSpPr>
            <a:spLocks noGrp="1"/>
          </p:cNvSpPr>
          <p:nvPr>
            <p:ph type="title"/>
          </p:nvPr>
        </p:nvSpPr>
        <p:spPr>
          <a:xfrm>
            <a:off x="361742" y="365126"/>
            <a:ext cx="4491612" cy="659806"/>
          </a:xfrm>
        </p:spPr>
        <p:txBody>
          <a:bodyPr anchor="t">
            <a:noAutofit/>
          </a:bodyPr>
          <a:lstStyle/>
          <a:p>
            <a:r>
              <a:rPr lang="en-US" b="1" u="sng" dirty="0"/>
              <a:t>Data Limitations</a:t>
            </a:r>
            <a:r>
              <a:rPr lang="en-US" b="1" u="sng" dirty="0" smtClean="0"/>
              <a:t>:</a:t>
            </a:r>
            <a:endParaRPr lang="en-US" dirty="0"/>
          </a:p>
        </p:txBody>
      </p:sp>
    </p:spTree>
    <p:extLst>
      <p:ext uri="{BB962C8B-B14F-4D97-AF65-F5344CB8AC3E}">
        <p14:creationId xmlns:p14="http://schemas.microsoft.com/office/powerpoint/2010/main" val="3197895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large group of houses&#10;&#10;Description automatically generated with low confidence">
            <a:extLst>
              <a:ext uri="{FF2B5EF4-FFF2-40B4-BE49-F238E27FC236}">
                <a16:creationId xmlns:a16="http://schemas.microsoft.com/office/drawing/2014/main" id="{EF871E44-1D8F-F5BC-A3DF-3BEEB9CC4B28}"/>
              </a:ext>
            </a:extLst>
          </p:cNvPr>
          <p:cNvPicPr>
            <a:picLocks noChangeAspect="1"/>
          </p:cNvPicPr>
          <p:nvPr/>
        </p:nvPicPr>
        <p:blipFill rotWithShape="1">
          <a:blip r:embed="rId2"/>
          <a:srcRect l="21939" r="12497"/>
          <a:stretch/>
        </p:blipFill>
        <p:spPr>
          <a:xfrm>
            <a:off x="6491235" y="10"/>
            <a:ext cx="5700763" cy="6857990"/>
          </a:xfrm>
          <a:prstGeom prst="rect">
            <a:avLst/>
          </a:prstGeom>
        </p:spPr>
      </p:pic>
      <p:sp>
        <p:nvSpPr>
          <p:cNvPr id="5" name="Content Placeholder 4">
            <a:extLst>
              <a:ext uri="{FF2B5EF4-FFF2-40B4-BE49-F238E27FC236}">
                <a16:creationId xmlns:a16="http://schemas.microsoft.com/office/drawing/2014/main" id="{D86D1552-6468-435F-E14E-2D4EFC966F4F}"/>
              </a:ext>
            </a:extLst>
          </p:cNvPr>
          <p:cNvSpPr>
            <a:spLocks noGrp="1"/>
          </p:cNvSpPr>
          <p:nvPr>
            <p:ph idx="1"/>
          </p:nvPr>
        </p:nvSpPr>
        <p:spPr>
          <a:xfrm>
            <a:off x="542612" y="1948721"/>
            <a:ext cx="4963886" cy="4062335"/>
          </a:xfrm>
        </p:spPr>
        <p:txBody>
          <a:bodyPr>
            <a:normAutofit lnSpcReduction="10000"/>
          </a:bodyPr>
          <a:lstStyle/>
          <a:p>
            <a:pPr marL="0" marR="0" indent="0">
              <a:lnSpc>
                <a:spcPct val="107000"/>
              </a:lnSpc>
              <a:spcBef>
                <a:spcPts val="0"/>
              </a:spcBef>
              <a:spcAft>
                <a:spcPts val="800"/>
              </a:spcAft>
              <a:buNone/>
            </a:pPr>
            <a:r>
              <a:rPr lang="en-US" sz="2400" kern="100" dirty="0" smtClean="0">
                <a:effectLst/>
                <a:latin typeface="Times New Roman" panose="02020603050405020304" pitchFamily="18" charset="0"/>
                <a:ea typeface="Calibri" panose="020F0502020204030204" pitchFamily="34" charset="0"/>
                <a:cs typeface="Times New Roman" panose="02020603050405020304" pitchFamily="18" charset="0"/>
              </a:rPr>
              <a:t>	The </a:t>
            </a: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data cleaning process involved identifying missing data, correcting inconsistencies, removing duplicates, irrelevant data, standardizing and scaling the data. The resulting cleaned dataset was suitable for further analysis and can be used to gain insights into the patterns, trends and future prediction of refugee migration.</a:t>
            </a:r>
          </a:p>
          <a:p>
            <a:pPr marL="0" indent="0">
              <a:buNone/>
            </a:pPr>
            <a:endParaRPr lang="en-US" sz="2000" dirty="0"/>
          </a:p>
        </p:txBody>
      </p:sp>
      <p:sp>
        <p:nvSpPr>
          <p:cNvPr id="2" name="Title 1"/>
          <p:cNvSpPr>
            <a:spLocks noGrp="1"/>
          </p:cNvSpPr>
          <p:nvPr>
            <p:ph type="title"/>
          </p:nvPr>
        </p:nvSpPr>
        <p:spPr>
          <a:xfrm>
            <a:off x="472274" y="365125"/>
            <a:ext cx="5486400" cy="1325563"/>
          </a:xfrm>
        </p:spPr>
        <p:txBody>
          <a:bodyPr/>
          <a:lstStyle/>
          <a:p>
            <a:r>
              <a:rPr lang="en-US" b="1" u="sng" dirty="0"/>
              <a:t>Data </a:t>
            </a:r>
            <a:r>
              <a:rPr lang="en-US" b="1" u="sng" dirty="0" smtClean="0"/>
              <a:t>Cleaning:</a:t>
            </a:r>
            <a:endParaRPr lang="en-US" u="sng" dirty="0"/>
          </a:p>
        </p:txBody>
      </p:sp>
    </p:spTree>
    <p:extLst>
      <p:ext uri="{BB962C8B-B14F-4D97-AF65-F5344CB8AC3E}">
        <p14:creationId xmlns:p14="http://schemas.microsoft.com/office/powerpoint/2010/main" val="28060291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large group of houses&#10;&#10;Description automatically generated with low confidence">
            <a:extLst>
              <a:ext uri="{FF2B5EF4-FFF2-40B4-BE49-F238E27FC236}">
                <a16:creationId xmlns:a16="http://schemas.microsoft.com/office/drawing/2014/main" id="{EF871E44-1D8F-F5BC-A3DF-3BEEB9CC4B28}"/>
              </a:ext>
            </a:extLst>
          </p:cNvPr>
          <p:cNvPicPr>
            <a:picLocks noChangeAspect="1"/>
          </p:cNvPicPr>
          <p:nvPr/>
        </p:nvPicPr>
        <p:blipFill rotWithShape="1">
          <a:blip r:embed="rId2"/>
          <a:srcRect l="21939" r="12497"/>
          <a:stretch/>
        </p:blipFill>
        <p:spPr>
          <a:xfrm>
            <a:off x="6511332" y="10"/>
            <a:ext cx="5680665" cy="6857990"/>
          </a:xfrm>
          <a:prstGeom prst="rect">
            <a:avLst/>
          </a:prstGeom>
        </p:spPr>
      </p:pic>
      <p:sp>
        <p:nvSpPr>
          <p:cNvPr id="5" name="Content Placeholder 4">
            <a:extLst>
              <a:ext uri="{FF2B5EF4-FFF2-40B4-BE49-F238E27FC236}">
                <a16:creationId xmlns:a16="http://schemas.microsoft.com/office/drawing/2014/main" id="{D86D1552-6468-435F-E14E-2D4EFC966F4F}"/>
              </a:ext>
            </a:extLst>
          </p:cNvPr>
          <p:cNvSpPr>
            <a:spLocks noGrp="1"/>
          </p:cNvSpPr>
          <p:nvPr>
            <p:ph idx="1"/>
          </p:nvPr>
        </p:nvSpPr>
        <p:spPr>
          <a:xfrm>
            <a:off x="472274" y="1768511"/>
            <a:ext cx="5606979" cy="4242546"/>
          </a:xfrm>
        </p:spPr>
        <p:txBody>
          <a:bodyPr>
            <a:normAutofit/>
          </a:bodyPr>
          <a:lstStyle/>
          <a:p>
            <a:pPr marL="0" indent="0">
              <a:buNone/>
            </a:pPr>
            <a:r>
              <a:rPr lang="en-US" sz="2200" dirty="0">
                <a:latin typeface="+mj-lt"/>
              </a:rPr>
              <a:t>Created 4 SQLite tables to store and retrieve the data.  Created a database schema with primary and secondary keys and documented the schema in Quick Database Diagrams application.</a:t>
            </a:r>
          </a:p>
          <a:p>
            <a:pPr marL="0" indent="0">
              <a:buNone/>
            </a:pPr>
            <a:endParaRPr lang="en-US" sz="2200" dirty="0" smtClean="0">
              <a:latin typeface="+mj-lt"/>
            </a:endParaRPr>
          </a:p>
          <a:p>
            <a:pPr marL="0" indent="0">
              <a:buNone/>
            </a:pPr>
            <a:r>
              <a:rPr lang="en-US" sz="2200" dirty="0" smtClean="0">
                <a:latin typeface="+mj-lt"/>
              </a:rPr>
              <a:t>Tables:</a:t>
            </a:r>
            <a:endParaRPr lang="en-US" sz="2200" dirty="0">
              <a:latin typeface="+mj-lt"/>
            </a:endParaRPr>
          </a:p>
          <a:p>
            <a:pPr lvl="1"/>
            <a:r>
              <a:rPr lang="en-US" sz="2200" dirty="0">
                <a:latin typeface="+mj-lt"/>
              </a:rPr>
              <a:t>Table 1 -</a:t>
            </a:r>
            <a:r>
              <a:rPr lang="en-US" sz="2200" dirty="0" err="1">
                <a:latin typeface="+mj-lt"/>
              </a:rPr>
              <a:t>Demographic_ml</a:t>
            </a:r>
            <a:endParaRPr lang="en-US" sz="2200" dirty="0">
              <a:latin typeface="+mj-lt"/>
            </a:endParaRPr>
          </a:p>
          <a:p>
            <a:pPr lvl="1"/>
            <a:r>
              <a:rPr lang="en-US" sz="2200" dirty="0">
                <a:latin typeface="+mj-lt"/>
              </a:rPr>
              <a:t>Table 2 – </a:t>
            </a:r>
            <a:r>
              <a:rPr lang="en-US" sz="2200" dirty="0" err="1">
                <a:latin typeface="+mj-lt"/>
              </a:rPr>
              <a:t>Event_ml</a:t>
            </a:r>
            <a:endParaRPr lang="en-US" sz="2200" dirty="0">
              <a:latin typeface="+mj-lt"/>
            </a:endParaRPr>
          </a:p>
          <a:p>
            <a:pPr lvl="1"/>
            <a:r>
              <a:rPr lang="en-US" sz="2200" dirty="0">
                <a:latin typeface="+mj-lt"/>
              </a:rPr>
              <a:t>Table 3- </a:t>
            </a:r>
            <a:r>
              <a:rPr lang="en-US" sz="2200" dirty="0" err="1">
                <a:latin typeface="+mj-lt"/>
              </a:rPr>
              <a:t>Cleaned_conflict</a:t>
            </a:r>
            <a:endParaRPr lang="en-US" sz="2200" dirty="0">
              <a:latin typeface="+mj-lt"/>
            </a:endParaRPr>
          </a:p>
          <a:p>
            <a:pPr lvl="1"/>
            <a:r>
              <a:rPr lang="en-US" sz="2200" dirty="0">
                <a:latin typeface="+mj-lt"/>
              </a:rPr>
              <a:t>Table 4 –Cleaned_disasters</a:t>
            </a:r>
          </a:p>
          <a:p>
            <a:pPr marL="0" indent="0">
              <a:buNone/>
            </a:pPr>
            <a:endParaRPr lang="en-US" sz="2000" dirty="0"/>
          </a:p>
        </p:txBody>
      </p:sp>
      <p:sp>
        <p:nvSpPr>
          <p:cNvPr id="2" name="Title 1"/>
          <p:cNvSpPr>
            <a:spLocks noGrp="1"/>
          </p:cNvSpPr>
          <p:nvPr>
            <p:ph type="title"/>
          </p:nvPr>
        </p:nvSpPr>
        <p:spPr>
          <a:xfrm>
            <a:off x="391886" y="365125"/>
            <a:ext cx="5687367" cy="1325563"/>
          </a:xfrm>
        </p:spPr>
        <p:txBody>
          <a:bodyPr/>
          <a:lstStyle/>
          <a:p>
            <a:r>
              <a:rPr lang="en-US" u="sng" dirty="0" smtClean="0"/>
              <a:t>SQLite Database</a:t>
            </a:r>
            <a:endParaRPr lang="en-US" u="sng" dirty="0"/>
          </a:p>
        </p:txBody>
      </p:sp>
    </p:spTree>
    <p:extLst>
      <p:ext uri="{BB962C8B-B14F-4D97-AF65-F5344CB8AC3E}">
        <p14:creationId xmlns:p14="http://schemas.microsoft.com/office/powerpoint/2010/main" val="2728843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large group of houses&#10;&#10;Description automatically generated with low confidence">
            <a:extLst>
              <a:ext uri="{FF2B5EF4-FFF2-40B4-BE49-F238E27FC236}">
                <a16:creationId xmlns:a16="http://schemas.microsoft.com/office/drawing/2014/main" id="{EF871E44-1D8F-F5BC-A3DF-3BEEB9CC4B28}"/>
              </a:ext>
            </a:extLst>
          </p:cNvPr>
          <p:cNvPicPr>
            <a:picLocks noChangeAspect="1"/>
          </p:cNvPicPr>
          <p:nvPr/>
        </p:nvPicPr>
        <p:blipFill rotWithShape="1">
          <a:blip r:embed="rId2"/>
          <a:srcRect l="21939" r="12497"/>
          <a:stretch/>
        </p:blipFill>
        <p:spPr>
          <a:xfrm>
            <a:off x="6360606" y="10"/>
            <a:ext cx="5831391" cy="6857990"/>
          </a:xfrm>
          <a:prstGeom prst="rect">
            <a:avLst/>
          </a:prstGeom>
        </p:spPr>
      </p:pic>
      <p:sp>
        <p:nvSpPr>
          <p:cNvPr id="5" name="Content Placeholder 4">
            <a:extLst>
              <a:ext uri="{FF2B5EF4-FFF2-40B4-BE49-F238E27FC236}">
                <a16:creationId xmlns:a16="http://schemas.microsoft.com/office/drawing/2014/main" id="{D86D1552-6468-435F-E14E-2D4EFC966F4F}"/>
              </a:ext>
            </a:extLst>
          </p:cNvPr>
          <p:cNvSpPr>
            <a:spLocks noGrp="1"/>
          </p:cNvSpPr>
          <p:nvPr>
            <p:ph idx="1"/>
          </p:nvPr>
        </p:nvSpPr>
        <p:spPr>
          <a:xfrm>
            <a:off x="271306" y="1256044"/>
            <a:ext cx="5888334" cy="5601955"/>
          </a:xfrm>
        </p:spPr>
        <p:txBody>
          <a:bodyPr>
            <a:normAutofit lnSpcReduction="10000"/>
          </a:bodyPr>
          <a:lstStyle/>
          <a:p>
            <a:pPr marL="0" indent="0">
              <a:buNone/>
            </a:pPr>
            <a:r>
              <a:rPr lang="en-US" sz="2600" dirty="0" smtClean="0">
                <a:latin typeface="+mj-lt"/>
              </a:rPr>
              <a:t>Created </a:t>
            </a:r>
            <a:r>
              <a:rPr lang="en-US" sz="2600" dirty="0">
                <a:latin typeface="+mj-lt"/>
              </a:rPr>
              <a:t>4 areas of focus to capture the refugee metrics and to show countries with the greatest impacts from conflicts or disasters</a:t>
            </a:r>
            <a:r>
              <a:rPr lang="en-US" sz="2600" dirty="0" smtClean="0">
                <a:latin typeface="+mj-lt"/>
              </a:rPr>
              <a:t>.</a:t>
            </a:r>
          </a:p>
          <a:p>
            <a:pPr marL="0" lvl="0" indent="0">
              <a:buNone/>
            </a:pPr>
            <a:r>
              <a:rPr lang="en-US" sz="2600" b="1" dirty="0">
                <a:solidFill>
                  <a:prstClr val="black"/>
                </a:solidFill>
                <a:latin typeface="Calibri Light" panose="020F0302020204030204"/>
              </a:rPr>
              <a:t>Observation </a:t>
            </a:r>
            <a:r>
              <a:rPr lang="en-US" sz="2600" b="1" dirty="0" smtClean="0">
                <a:solidFill>
                  <a:prstClr val="black"/>
                </a:solidFill>
                <a:latin typeface="Calibri Light" panose="020F0302020204030204"/>
              </a:rPr>
              <a:t>1:</a:t>
            </a:r>
            <a:endParaRPr lang="en-US" sz="2600" b="1" dirty="0">
              <a:solidFill>
                <a:prstClr val="black"/>
              </a:solidFill>
              <a:latin typeface="Calibri Light" panose="020F0302020204030204"/>
            </a:endParaRPr>
          </a:p>
          <a:p>
            <a:pPr lvl="1"/>
            <a:r>
              <a:rPr lang="en-US" sz="2200" dirty="0">
                <a:solidFill>
                  <a:prstClr val="black"/>
                </a:solidFill>
                <a:latin typeface="Calibri Light" panose="020F0302020204030204"/>
              </a:rPr>
              <a:t>The Demographic graphs demonstrates the ages, gender and overall volume of the refugee </a:t>
            </a:r>
          </a:p>
          <a:p>
            <a:pPr marL="0" indent="0">
              <a:buNone/>
            </a:pPr>
            <a:r>
              <a:rPr lang="en-US" sz="2600" b="1" dirty="0" smtClean="0">
                <a:latin typeface="+mj-lt"/>
              </a:rPr>
              <a:t>Observation 2:</a:t>
            </a:r>
            <a:endParaRPr lang="en-US" sz="2600" b="1" dirty="0">
              <a:latin typeface="+mj-lt"/>
            </a:endParaRPr>
          </a:p>
          <a:p>
            <a:pPr lvl="1"/>
            <a:r>
              <a:rPr lang="en-US" sz="2200" dirty="0">
                <a:latin typeface="+mj-lt"/>
              </a:rPr>
              <a:t>This map shows the countries with the greatest impacts from conflicts and disasters. </a:t>
            </a:r>
          </a:p>
          <a:p>
            <a:pPr marL="0" indent="0">
              <a:buNone/>
            </a:pPr>
            <a:r>
              <a:rPr lang="en-US" sz="2600" b="1" dirty="0" smtClean="0">
                <a:latin typeface="+mj-lt"/>
              </a:rPr>
              <a:t>Observation 3:</a:t>
            </a:r>
            <a:endParaRPr lang="en-US" sz="2600" b="1" dirty="0">
              <a:latin typeface="+mj-lt"/>
            </a:endParaRPr>
          </a:p>
          <a:p>
            <a:pPr lvl="1"/>
            <a:r>
              <a:rPr lang="en-US" sz="2200" dirty="0" smtClean="0">
                <a:latin typeface="+mj-lt"/>
              </a:rPr>
              <a:t>The graphic shows the migration of immigrants from the top 20 most impacted countries. The migration is represented by the “Source” and “Target” countries. </a:t>
            </a:r>
            <a:endParaRPr lang="en-US" sz="2200" dirty="0">
              <a:latin typeface="+mj-lt"/>
            </a:endParaRPr>
          </a:p>
          <a:p>
            <a:pPr marL="0" indent="0">
              <a:buNone/>
            </a:pPr>
            <a:endParaRPr lang="en-US" sz="2600" b="1" dirty="0">
              <a:latin typeface="+mj-lt"/>
            </a:endParaRPr>
          </a:p>
          <a:p>
            <a:endParaRPr lang="en-US" sz="2000" dirty="0"/>
          </a:p>
        </p:txBody>
      </p:sp>
      <p:sp>
        <p:nvSpPr>
          <p:cNvPr id="2" name="Title 1"/>
          <p:cNvSpPr>
            <a:spLocks noGrp="1"/>
          </p:cNvSpPr>
          <p:nvPr>
            <p:ph type="title"/>
          </p:nvPr>
        </p:nvSpPr>
        <p:spPr>
          <a:xfrm>
            <a:off x="271305" y="365126"/>
            <a:ext cx="6189785" cy="736652"/>
          </a:xfrm>
        </p:spPr>
        <p:txBody>
          <a:bodyPr/>
          <a:lstStyle/>
          <a:p>
            <a:r>
              <a:rPr lang="en-US" b="1" u="sng" dirty="0"/>
              <a:t>Tableau </a:t>
            </a:r>
            <a:r>
              <a:rPr lang="en-US" b="1" u="sng" dirty="0" smtClean="0"/>
              <a:t>Metrics</a:t>
            </a:r>
            <a:r>
              <a:rPr lang="en-US" b="1" u="sng" dirty="0"/>
              <a:t> </a:t>
            </a:r>
            <a:r>
              <a:rPr lang="en-US" b="1" u="sng" dirty="0" smtClean="0"/>
              <a:t>&amp; Maps:</a:t>
            </a:r>
            <a:endParaRPr lang="en-US" b="1" u="sng" dirty="0"/>
          </a:p>
        </p:txBody>
      </p:sp>
    </p:spTree>
    <p:extLst>
      <p:ext uri="{BB962C8B-B14F-4D97-AF65-F5344CB8AC3E}">
        <p14:creationId xmlns:p14="http://schemas.microsoft.com/office/powerpoint/2010/main" val="2154331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15777"/>
          </a:xfrm>
        </p:spPr>
        <p:txBody>
          <a:bodyPr>
            <a:noAutofit/>
          </a:bodyPr>
          <a:lstStyle/>
          <a:p>
            <a:pPr algn="ctr"/>
            <a:r>
              <a:rPr lang="en-US" b="1" dirty="0"/>
              <a:t>Observation </a:t>
            </a:r>
            <a:r>
              <a:rPr lang="en-US" b="1" dirty="0" smtClean="0"/>
              <a:t>1 Demographics:</a:t>
            </a:r>
            <a:endParaRPr lang="en-US" dirty="0"/>
          </a:p>
        </p:txBody>
      </p:sp>
      <p:pic>
        <p:nvPicPr>
          <p:cNvPr id="4" name="Content Placeholder 3"/>
          <p:cNvPicPr>
            <a:picLocks noGrp="1" noChangeAspect="1"/>
          </p:cNvPicPr>
          <p:nvPr>
            <p:ph idx="1"/>
          </p:nvPr>
        </p:nvPicPr>
        <p:blipFill>
          <a:blip r:embed="rId2"/>
          <a:stretch>
            <a:fillRect/>
          </a:stretch>
        </p:blipFill>
        <p:spPr>
          <a:xfrm>
            <a:off x="2415582" y="980902"/>
            <a:ext cx="7581900" cy="5745480"/>
          </a:xfrm>
          <a:prstGeom prst="rect">
            <a:avLst/>
          </a:prstGeom>
        </p:spPr>
      </p:pic>
    </p:spTree>
    <p:extLst>
      <p:ext uri="{BB962C8B-B14F-4D97-AF65-F5344CB8AC3E}">
        <p14:creationId xmlns:p14="http://schemas.microsoft.com/office/powerpoint/2010/main" val="753348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15530"/>
          </a:xfrm>
        </p:spPr>
        <p:txBody>
          <a:bodyPr/>
          <a:lstStyle/>
          <a:p>
            <a:pPr algn="ctr"/>
            <a:r>
              <a:rPr lang="en-US" b="1" dirty="0"/>
              <a:t>Observation </a:t>
            </a:r>
            <a:r>
              <a:rPr lang="en-US" b="1" dirty="0" smtClean="0"/>
              <a:t>2 </a:t>
            </a:r>
            <a:r>
              <a:rPr lang="en-US" b="1" dirty="0" smtClean="0">
                <a:solidFill>
                  <a:schemeClr val="accent2">
                    <a:lumMod val="75000"/>
                  </a:schemeClr>
                </a:solidFill>
              </a:rPr>
              <a:t>Conflict</a:t>
            </a:r>
            <a:r>
              <a:rPr lang="en-US" b="1" dirty="0" smtClean="0"/>
              <a:t> &amp; </a:t>
            </a:r>
            <a:r>
              <a:rPr lang="en-US" b="1" dirty="0" smtClean="0">
                <a:solidFill>
                  <a:srgbClr val="0070C0"/>
                </a:solidFill>
              </a:rPr>
              <a:t>Disaster</a:t>
            </a:r>
            <a:r>
              <a:rPr lang="en-US" b="1" dirty="0" smtClean="0"/>
              <a:t>:</a:t>
            </a:r>
            <a:endParaRPr lang="en-US" dirty="0"/>
          </a:p>
        </p:txBody>
      </p:sp>
      <p:pic>
        <p:nvPicPr>
          <p:cNvPr id="4" name="Content Placeholder 3"/>
          <p:cNvPicPr>
            <a:picLocks noGrp="1" noChangeAspect="1"/>
          </p:cNvPicPr>
          <p:nvPr>
            <p:ph idx="1"/>
          </p:nvPr>
        </p:nvPicPr>
        <p:blipFill>
          <a:blip r:embed="rId2"/>
          <a:stretch>
            <a:fillRect/>
          </a:stretch>
        </p:blipFill>
        <p:spPr>
          <a:xfrm>
            <a:off x="2264620" y="998725"/>
            <a:ext cx="7749540" cy="5798820"/>
          </a:xfrm>
          <a:prstGeom prst="rect">
            <a:avLst/>
          </a:prstGeom>
        </p:spPr>
      </p:pic>
    </p:spTree>
    <p:extLst>
      <p:ext uri="{BB962C8B-B14F-4D97-AF65-F5344CB8AC3E}">
        <p14:creationId xmlns:p14="http://schemas.microsoft.com/office/powerpoint/2010/main" val="15798044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3169</TotalTime>
  <Words>665</Words>
  <Application>Microsoft Office PowerPoint</Application>
  <PresentationFormat>Widescreen</PresentationFormat>
  <Paragraphs>50</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Times New Roman</vt:lpstr>
      <vt:lpstr>Office Theme</vt:lpstr>
      <vt:lpstr>PowerPoint Presentation</vt:lpstr>
      <vt:lpstr>Project Summary:</vt:lpstr>
      <vt:lpstr>Data Sources:</vt:lpstr>
      <vt:lpstr>Data Limitations:</vt:lpstr>
      <vt:lpstr>Data Cleaning:</vt:lpstr>
      <vt:lpstr>SQLite Database</vt:lpstr>
      <vt:lpstr>Tableau Metrics &amp; Maps:</vt:lpstr>
      <vt:lpstr>Observation 1 Demographics:</vt:lpstr>
      <vt:lpstr>Observation 2 Conflict &amp; Disaster:</vt:lpstr>
      <vt:lpstr>Observation 3 Refugee Movement:</vt:lpstr>
      <vt:lpstr>Web Design:</vt:lpstr>
      <vt:lpstr>Machine Learning: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 schultz</dc:creator>
  <cp:lastModifiedBy>Art.Rogers</cp:lastModifiedBy>
  <cp:revision>25</cp:revision>
  <dcterms:created xsi:type="dcterms:W3CDTF">2023-03-10T11:54:02Z</dcterms:created>
  <dcterms:modified xsi:type="dcterms:W3CDTF">2023-03-22T23:16:00Z</dcterms:modified>
</cp:coreProperties>
</file>

<file path=docProps/thumbnail.jpeg>
</file>